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webextensions/webextension1.xml" ContentType="application/vnd.ms-office.webextensio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9" r:id="rId1"/>
    <p:sldMasterId id="2147483713" r:id="rId2"/>
    <p:sldMasterId id="2147483700" r:id="rId3"/>
  </p:sldMasterIdLst>
  <p:notesMasterIdLst>
    <p:notesMasterId r:id="rId41"/>
  </p:notesMasterIdLst>
  <p:sldIdLst>
    <p:sldId id="256" r:id="rId4"/>
    <p:sldId id="4631" r:id="rId5"/>
    <p:sldId id="420" r:id="rId6"/>
    <p:sldId id="442" r:id="rId7"/>
    <p:sldId id="373" r:id="rId8"/>
    <p:sldId id="4632" r:id="rId9"/>
    <p:sldId id="4628" r:id="rId10"/>
    <p:sldId id="443" r:id="rId11"/>
    <p:sldId id="429" r:id="rId12"/>
    <p:sldId id="423" r:id="rId13"/>
    <p:sldId id="410" r:id="rId14"/>
    <p:sldId id="376" r:id="rId15"/>
    <p:sldId id="380" r:id="rId16"/>
    <p:sldId id="397" r:id="rId17"/>
    <p:sldId id="431" r:id="rId18"/>
    <p:sldId id="432" r:id="rId19"/>
    <p:sldId id="444" r:id="rId20"/>
    <p:sldId id="441" r:id="rId21"/>
    <p:sldId id="257" r:id="rId22"/>
    <p:sldId id="440" r:id="rId23"/>
    <p:sldId id="374" r:id="rId24"/>
    <p:sldId id="288" r:id="rId25"/>
    <p:sldId id="284" r:id="rId26"/>
    <p:sldId id="424" r:id="rId27"/>
    <p:sldId id="285" r:id="rId28"/>
    <p:sldId id="425" r:id="rId29"/>
    <p:sldId id="409" r:id="rId30"/>
    <p:sldId id="427" r:id="rId31"/>
    <p:sldId id="428" r:id="rId32"/>
    <p:sldId id="436" r:id="rId33"/>
    <p:sldId id="426" r:id="rId34"/>
    <p:sldId id="405" r:id="rId35"/>
    <p:sldId id="407" r:id="rId36"/>
    <p:sldId id="408" r:id="rId37"/>
    <p:sldId id="406" r:id="rId38"/>
    <p:sldId id="411" r:id="rId39"/>
    <p:sldId id="412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A7EE"/>
    <a:srgbClr val="EEF5E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CBA6DF-3BB9-4E39-9524-8CD0B38CB0C0}" v="1" dt="2024-05-08T19:13:46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>
      <p:cViewPr varScale="1">
        <p:scale>
          <a:sx n="92" d="100"/>
          <a:sy n="92" d="100"/>
        </p:scale>
        <p:origin x="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microsoft.com/office/2015/10/relationships/revisionInfo" Target="revisionInfo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Alcohol - 30 day use</a:t>
            </a:r>
          </a:p>
        </c:rich>
      </c:tx>
      <c:layout>
        <c:manualLayout>
          <c:xMode val="edge"/>
          <c:yMode val="edge"/>
          <c:x val="0.27856974856555311"/>
          <c:y val="7.24394439046343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34097285734832"/>
          <c:y val="0.14345291450405931"/>
          <c:w val="0.85994664241918728"/>
          <c:h val="0.711124758559509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- 30 day use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Sheet1!$A$2:$A$7</c:f>
              <c:strCache>
                <c:ptCount val="6"/>
                <c:pt idx="0">
                  <c:v>1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31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</c:v>
                </c:pt>
                <c:pt idx="1">
                  <c:v>0.22</c:v>
                </c:pt>
                <c:pt idx="2">
                  <c:v>0.3</c:v>
                </c:pt>
                <c:pt idx="3">
                  <c:v>0.18</c:v>
                </c:pt>
                <c:pt idx="4">
                  <c:v>0.12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C4-462F-86AE-C87B553E6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036911312"/>
        <c:axId val="1883810464"/>
      </c:barChart>
      <c:catAx>
        <c:axId val="103691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3810464"/>
        <c:crosses val="autoZero"/>
        <c:auto val="1"/>
        <c:lblAlgn val="ctr"/>
        <c:lblOffset val="100"/>
        <c:noMultiLvlLbl val="0"/>
      </c:catAx>
      <c:valAx>
        <c:axId val="18838104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6911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Cannabis - 30 day use</a:t>
            </a:r>
          </a:p>
        </c:rich>
      </c:tx>
      <c:layout>
        <c:manualLayout>
          <c:xMode val="edge"/>
          <c:yMode val="edge"/>
          <c:x val="0.27696956279250595"/>
          <c:y val="0.135022184226169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Cannabis - 30 day use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cat>
            <c:strRef>
              <c:f>Sheet1!$A$2:$A$7</c:f>
              <c:strCache>
                <c:ptCount val="6"/>
                <c:pt idx="0">
                  <c:v>1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31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0.35</c:v>
                </c:pt>
                <c:pt idx="1">
                  <c:v>0.15</c:v>
                </c:pt>
                <c:pt idx="2">
                  <c:v>0.1</c:v>
                </c:pt>
                <c:pt idx="3">
                  <c:v>0.06</c:v>
                </c:pt>
                <c:pt idx="4">
                  <c:v>0.15</c:v>
                </c:pt>
                <c:pt idx="5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4-4B08-8558-B0EE31A58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898691920"/>
        <c:axId val="1899460048"/>
      </c:barChart>
      <c:catAx>
        <c:axId val="189869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9460048"/>
        <c:crosses val="autoZero"/>
        <c:auto val="1"/>
        <c:lblAlgn val="ctr"/>
        <c:lblOffset val="100"/>
        <c:noMultiLvlLbl val="0"/>
      </c:catAx>
      <c:valAx>
        <c:axId val="18994600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869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05T13:10:34.633"/>
    </inkml:context>
    <inkml:brush xml:id="br0">
      <inkml:brushProperty name="width" value="0.3" units="cm"/>
      <inkml:brushProperty name="height" value="0.6" units="cm"/>
      <inkml:brushProperty name="color" value="#F8B308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47,'28'1,"44"8,-50-5,0-1,0-1,39-1,256-22,-295 18,-1-1,38-10,-36 7,46-6,252 8,-176 8,426-3,-553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05T13:10:39.229"/>
    </inkml:context>
    <inkml:brush xml:id="br0">
      <inkml:brushProperty name="width" value="0.3" units="cm"/>
      <inkml:brushProperty name="height" value="0.6" units="cm"/>
      <inkml:brushProperty name="color" value="#F8B308"/>
      <inkml:brushProperty name="tip" value="rectangle"/>
      <inkml:brushProperty name="rasterOp" value="maskPen"/>
      <inkml:brushProperty name="ignorePressure" value="1"/>
    </inkml:brush>
  </inkml:definitions>
  <inkml:trace contextRef="#ctx0" brushRef="#br0">0 69,'239'-11,"12"-1,-201 10,1-2,51-12,-51 7,97-5,257 15,-395 0,0 0,-1 1,1 0,0 0,0 1,-1 1,0-1,1 1,-2 1,1 0,0 0,-1 1,8 7,0-2,-9-7,0-1,0 1,0-2,0 1,0-1,1 0,-1 0,1-1,12 1,11 0,34-4,-23 0,-36 2,0 0,1 0,-1 0,0-1,0 0,0 0,1-1,-1 0,-1 0,1 0,0-1,0 1,4-5,-3 4,-1 0,1 0,0 0,0 1,0 0,12-1,1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05T13:10:43.464"/>
    </inkml:context>
    <inkml:brush xml:id="br0">
      <inkml:brushProperty name="width" value="0.3" units="cm"/>
      <inkml:brushProperty name="height" value="0.6" units="cm"/>
      <inkml:brushProperty name="color" value="#F8B308"/>
      <inkml:brushProperty name="tip" value="rectangle"/>
      <inkml:brushProperty name="rasterOp" value="maskPen"/>
      <inkml:brushProperty name="ignorePressure" value="1"/>
    </inkml:brush>
  </inkml:definitions>
  <inkml:trace contextRef="#ctx0" brushRef="#br0">0 67,'136'1,"147"-3,-107-19,-107 10,97-2,-143 12,43-8,13-1,-71 9,257 2,-230 4,60 16,-23-4,-59-14,0 1,-1 0,1 1,17 9,-18-8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03T15:12:45.9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0,'464'0,"-442"1,0 2,30 6,22 2,33 4,-65-8,69 2,11-11,101 4,-169 5,-2 2,67 21,-57-13,-26-8,154 36,-147-38,0-1,67-1,-57-3,0 2,0 2,-1 2,0 3,63 21,-96-27,0-2,0 1,37 0,9 1,-51-2,-1 1,1 0,-1 1,0 0,21 12,-21-10,0-1,0 0,1 0,0-2,19 5,149 10,-131-13,1-1,0-3,69-6,-84-1,61-16,37-30,-96 42,1 1,0 1,1 3,69 1,587 4,-394-1,-291-1,1 0,-1-1,0 0,0-1,0 0,0-1,17-9,3 1,-18 7,0 1,1 1,0 0,-1 1,20 0,78 4,-43 1,197-3,-240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03T15:12:50.8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0,'1416'0,"-1384"2,-1 2,0 0,48 14,-47-9,1-2,-1-2,40 3,-27-5,0 1,-1 3,71 20,-82-20,59 4,-6-1,-9-2,-1-3,100-6,-57-1,12 0,146 5,-166 11,-33-2,66 15,-31-4,-57-17,0-3,78-5,-29-1,1127 3,-1214-1,1 0,35-10,24-2,60-6,-95 11,-16 2,41-14,-48 13,-1 1,1 1,1 0,27-1,63-8,-73 8,56-2,-71 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03T15:13:01.2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1 245,'0'-1,"0"0,0 0,1 1,-1-1,0 0,1 1,-1-1,0 0,1 1,-1-1,1 1,0-1,-1 1,1-1,-1 1,1-1,0 1,-1-1,1 1,0 0,-1-1,1 1,0 0,1 0,23-7,-17 5,13-5,0-1,-1-1,0-1,24-16,-27 18,0 1,0 1,1 0,0 1,0 1,28-3,-25 4,133-22,-128 20,-1 2,38-1,-47 5,0-2,1 0,-1-1,0 0,-1-1,1-1,0-1,27-12,-28 10,0 0,0 1,0 0,0 2,1 0,22-3,-1 3,61 3,612 4,-415-4,-271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03T15:13:06.9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1 409,'7'0,"27"1,0-1,0-2,1-1,-2-2,57-15,-77 15,40-14,2 3,106-19,-69 23,-20 2,82-1,-129 9,-1-1,1-2,-1 0,0-1,-1-2,27-12,28-7,4-1,-38 12,70-16,-84 25,39-15,-49 14,1 1,0 1,0 1,41-4,296 8,-157 4,130-3,-314-1,0-1,0-1,0-1,0 0,24-10,-23 8,1 0,-1 1,1 1,25-3,279 6,-155 3,-134 0,58 10,-56-6,42 1,-66-5,1 0,-1 0,1 2,-1-1,0 1,0 1,-1 0,15 9,-14-7,0-1,1 0,0-1,0 0,0-1,0-1,17 3,74 6,50 2,804-15,-936 2,1 2,33 7,29 2,-5-12,15 0,-86 0,1 1,-1 1,1 0,-1 0,0 1,0 0,12 6,-2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E83C2A-7538-4D01-B65D-2478CC19525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83072D-F8C6-4A8D-8FF7-AD9CEDDC2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3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A8489FFE-E3E4-4F8A-8FD7-C8BE949DC90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01514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A8489FFE-E3E4-4F8A-8FD7-C8BE949DC90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6165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12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36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66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BE570-976A-4D12-9E8F-DCCE7878F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6EF33-CF52-4061-A957-48DDE1906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CE1C9-E3BF-4928-AEC6-FCC8CA79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AE32A-5336-4255-B0CC-4EA748FCAA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B1E4B-106D-4F02-9C3E-C2016681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F132-8887-411C-A854-BC03DF75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EED67-0D7F-4A1F-AF49-B75965AD78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046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9416-A94E-4923-A162-E488DD25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11504-02DF-4A0F-8CF8-8B821A39E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4463C-799D-4321-AD35-D61B9800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AE32A-5336-4255-B0CC-4EA748FCAA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A93A6-9AE7-4F81-9BCC-AEB17863D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36A13-C5FF-4280-A602-5BD860BA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EED67-0D7F-4A1F-AF49-B75965AD78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556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0D67E-712C-474E-8B88-14DC92F2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E59C5-2B43-4040-98BA-38189E542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56A39-07A7-4165-BEC7-045F5D7C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AE32A-5336-4255-B0CC-4EA748FCAA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A0B99-6920-4536-96DE-167479A6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29C5D-0CFE-4CEE-875B-8A1C6C8C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EED67-0D7F-4A1F-AF49-B75965AD78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804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0D7D3-C04D-4019-A9F4-2729CD29D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D5154-F42D-4459-BB7C-8318E71C2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15271-F501-4794-B456-A7B14F077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47869-153F-47DA-BCE4-DA6D5DDE1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AE32A-5336-4255-B0CC-4EA748FCAA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256A2-5FD2-4A86-B723-377EBE53F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DDC88-973A-419F-9497-27B15860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EED67-0D7F-4A1F-AF49-B75965AD78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391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E2D8-7A71-45DF-B1C8-ADA00B765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2A97D-F4BF-4E40-8878-A3D764EDF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926CA-9C23-43C2-B7DF-446480B52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076CB0-23EF-46AF-9121-46ADBC449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4E4805-E72D-4D1D-9D79-C594AB053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660B63-AADA-4E2F-AB04-241D453BF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AE32A-5336-4255-B0CC-4EA748FCAA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CF94E1-D15D-4D81-A5EB-ACC16A47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91517-B878-4CAC-BE2F-87BFBEC2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EED67-0D7F-4A1F-AF49-B75965AD78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63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37D6-8E59-4FE2-A66C-9F2F740AE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BC67F8-9E18-43AA-A3E4-E8CFA9798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AE32A-5336-4255-B0CC-4EA748FCAA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C4C2C-D31F-40AF-8EA9-25D984541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D4389-FD08-4003-B352-626CA021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EED67-0D7F-4A1F-AF49-B75965AD78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709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7DB725-13B8-4B01-9F25-0E5C59A2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AE32A-5336-4255-B0CC-4EA748FCAA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D25D5-900B-43D7-A921-9EE318341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FC5CF-133A-4B82-BC49-33768351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EED67-0D7F-4A1F-AF49-B75965AD78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154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4BB22-48D4-41C7-BBD3-79E9C2AC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F6A02-E76B-4F62-8565-DAA4A2A67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5772E-FF5C-4790-BDA9-ECDA564BE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8E989-E873-4184-9306-06BEBBD4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AE32A-5336-4255-B0CC-4EA748FCAA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2267B-880D-4888-B5CF-E0D69368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7C63E-1F39-4D24-92F7-6C94443A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EED67-0D7F-4A1F-AF49-B75965AD78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77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16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CA86B-1682-4C22-9229-877BFB5D1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5D614B-FD92-4756-BBD4-D44EC24277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35B8-045A-412B-995A-D480B23E3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C22D7-7D1C-4E7B-8189-67A822DC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AE32A-5336-4255-B0CC-4EA748FCAA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3FD7A-9D75-4D3B-8643-7C6AED9C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B5F28-5A9D-4DCE-96EA-32C4FF60C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EED67-0D7F-4A1F-AF49-B75965AD78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193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754E7-3660-4E99-B0DD-F13436EA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F33212-7B7A-4F15-9B27-863F3BBDE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ADB07-A6B0-43D4-992C-012EC94C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AE32A-5336-4255-B0CC-4EA748FCAA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E5A40-228A-403A-A1B1-A6489134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F5232-D041-41B2-A10F-BDD98620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EED67-0D7F-4A1F-AF49-B75965AD78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835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77AB7C-BCC5-449B-9F95-6E716D61F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F02C8-1576-42B9-8D38-5179266E5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BE68A-0442-4A82-9180-2E90238A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AE32A-5336-4255-B0CC-4EA748FCAA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08694-D84E-423D-AC0C-BB8EDBA42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6B1EF-6FFF-4CCB-8FCB-C00E865B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EED67-0D7F-4A1F-AF49-B75965AD78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04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/>
          </p:cNvSpPr>
          <p:nvPr>
            <p:ph type="pic" sz="half" idx="13"/>
          </p:nvPr>
        </p:nvSpPr>
        <p:spPr>
          <a:xfrm>
            <a:off x="1" y="0"/>
            <a:ext cx="6844144" cy="68580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297" name="Shape 297"/>
          <p:cNvSpPr>
            <a:spLocks noGrp="1"/>
          </p:cNvSpPr>
          <p:nvPr>
            <p:ph type="body" idx="16" hasCustomPrompt="1"/>
          </p:nvPr>
        </p:nvSpPr>
        <p:spPr>
          <a:xfrm>
            <a:off x="6222380" y="825189"/>
            <a:ext cx="5374703" cy="5307981"/>
          </a:xfrm>
          <a:prstGeom prst="rect">
            <a:avLst/>
          </a:prstGeom>
          <a:solidFill>
            <a:srgbClr val="FFFFFF"/>
          </a:solidFill>
          <a:effectLst>
            <a:outerShdw blurRad="190500" dist="8455" dir="5400000" rotWithShape="0">
              <a:srgbClr val="000000">
                <a:alpha val="33251"/>
              </a:srgbClr>
            </a:outerShdw>
          </a:effectLst>
        </p:spPr>
        <p:txBody>
          <a:bodyPr lIns="50800" tIns="50800" rIns="50800" bIns="50800" numCol="1" spcCol="38100" anchor="ctr"/>
          <a:lstStyle>
            <a:lvl1pPr defTabSz="321457">
              <a:defRPr sz="1200">
                <a:solidFill>
                  <a:srgbClr val="404040"/>
                </a:solidFill>
              </a:defRPr>
            </a:lvl1pPr>
          </a:lstStyle>
          <a:p>
            <a:pPr defTabSz="457200">
              <a:defRPr sz="1200">
                <a:solidFill>
                  <a:srgbClr val="404040"/>
                </a:solidFill>
              </a:defRPr>
            </a:pPr>
            <a:r>
              <a:rPr lang="en-US"/>
              <a:t> </a:t>
            </a:r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title" hasCustomPrompt="1"/>
          </p:nvPr>
        </p:nvSpPr>
        <p:spPr>
          <a:xfrm>
            <a:off x="6512312" y="1180550"/>
            <a:ext cx="4232474" cy="1399067"/>
          </a:xfrm>
          <a:prstGeom prst="rect">
            <a:avLst/>
          </a:prstGeom>
        </p:spPr>
        <p:txBody>
          <a:bodyPr/>
          <a:lstStyle>
            <a:lvl1pPr>
              <a:defRPr b="1">
                <a:latin typeface="Avenir Roman" panose="02000503020000020003" pitchFamily="2" charset="0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xfrm>
            <a:off x="6512311" y="2872984"/>
            <a:ext cx="4191017" cy="1275277"/>
          </a:xfrm>
          <a:prstGeom prst="rect">
            <a:avLst/>
          </a:prstGeom>
        </p:spPr>
        <p:txBody>
          <a:bodyPr numCol="1" spcCol="38100"/>
          <a:lstStyle>
            <a:lvl1pPr algn="l">
              <a:defRPr>
                <a:latin typeface="Avenir Roman" panose="02000503020000020003" pitchFamily="2" charset="0"/>
              </a:defRPr>
            </a:lvl1pPr>
            <a:lvl2pPr algn="l">
              <a:defRPr>
                <a:latin typeface="Avenir Roman" panose="02000503020000020003" pitchFamily="2" charset="0"/>
              </a:defRPr>
            </a:lvl2pPr>
            <a:lvl3pPr algn="l">
              <a:defRPr>
                <a:latin typeface="Avenir Roman" panose="02000503020000020003" pitchFamily="2" charset="0"/>
              </a:defRPr>
            </a:lvl3pPr>
            <a:lvl4pPr algn="l">
              <a:defRPr>
                <a:latin typeface="Avenir Roman" panose="02000503020000020003" pitchFamily="2" charset="0"/>
              </a:defRPr>
            </a:lvl4pPr>
            <a:lvl5pPr algn="l">
              <a:defRPr>
                <a:latin typeface="Avenir Roman" panose="02000503020000020003" pitchFamily="2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02" name="Shape 302"/>
          <p:cNvSpPr>
            <a:spLocks noGrp="1"/>
          </p:cNvSpPr>
          <p:nvPr>
            <p:ph type="body" sz="quarter" idx="19" hasCustomPrompt="1"/>
          </p:nvPr>
        </p:nvSpPr>
        <p:spPr>
          <a:xfrm>
            <a:off x="6512311" y="4441628"/>
            <a:ext cx="4271293" cy="3347"/>
          </a:xfrm>
          <a:prstGeom prst="line">
            <a:avLst/>
          </a:prstGeom>
          <a:ln w="9525">
            <a:solidFill>
              <a:srgbClr val="DCDEE0"/>
            </a:solidFill>
          </a:ln>
        </p:spPr>
        <p:txBody>
          <a:bodyPr lIns="50800" tIns="50800" rIns="50800" bIns="50800" numCol="1" spcCol="38100" anchor="ctr"/>
          <a:lstStyle/>
          <a:p>
            <a:pPr>
              <a:lnSpc>
                <a:spcPct val="80000"/>
              </a:lnSpc>
              <a:defRPr sz="2400" b="1" cap="all">
                <a:solidFill>
                  <a:srgbClr val="FFFFFF"/>
                </a:solidFill>
              </a:defRPr>
            </a:pPr>
            <a:r>
              <a:rPr lang="en-US"/>
              <a:t> </a:t>
            </a:r>
            <a:endParaRPr/>
          </a:p>
        </p:txBody>
      </p:sp>
      <p:sp>
        <p:nvSpPr>
          <p:cNvPr id="303" name="Shape 3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61188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BE570-976A-4D12-9E8F-DCCE7878F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6EF33-CF52-4061-A957-48DDE1906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CE1C9-E3BF-4928-AEC6-FCC8CA79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E32A-5336-4255-B0CC-4EA748FCAA0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B1E4B-106D-4F02-9C3E-C2016681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F132-8887-411C-A854-BC03DF75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ED67-0D7F-4A1F-AF49-B75965AD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74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9416-A94E-4923-A162-E488DD25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11504-02DF-4A0F-8CF8-8B821A39E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4463C-799D-4321-AD35-D61B9800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E32A-5336-4255-B0CC-4EA748FCAA0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A93A6-9AE7-4F81-9BCC-AEB17863D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36A13-C5FF-4280-A602-5BD860BA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ED67-0D7F-4A1F-AF49-B75965AD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28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0D67E-712C-474E-8B88-14DC92F2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E59C5-2B43-4040-98BA-38189E542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56A39-07A7-4165-BEC7-045F5D7C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E32A-5336-4255-B0CC-4EA748FCAA0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A0B99-6920-4536-96DE-167479A6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29C5D-0CFE-4CEE-875B-8A1C6C8C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ED67-0D7F-4A1F-AF49-B75965AD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73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0D7D3-C04D-4019-A9F4-2729CD29D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D5154-F42D-4459-BB7C-8318E71C2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15271-F501-4794-B456-A7B14F077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47869-153F-47DA-BCE4-DA6D5DDE1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E32A-5336-4255-B0CC-4EA748FCAA0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256A2-5FD2-4A86-B723-377EBE53F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DDC88-973A-419F-9497-27B15860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ED67-0D7F-4A1F-AF49-B75965AD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35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E2D8-7A71-45DF-B1C8-ADA00B765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2A97D-F4BF-4E40-8878-A3D764EDF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926CA-9C23-43C2-B7DF-446480B52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076CB0-23EF-46AF-9121-46ADBC449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4E4805-E72D-4D1D-9D79-C594AB053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660B63-AADA-4E2F-AB04-241D453BF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E32A-5336-4255-B0CC-4EA748FCAA0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CF94E1-D15D-4D81-A5EB-ACC16A47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91517-B878-4CAC-BE2F-87BFBEC2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ED67-0D7F-4A1F-AF49-B75965AD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41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37D6-8E59-4FE2-A66C-9F2F740AE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BC67F8-9E18-43AA-A3E4-E8CFA9798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E32A-5336-4255-B0CC-4EA748FCAA0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C4C2C-D31F-40AF-8EA9-25D984541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D4389-FD08-4003-B352-626CA021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ED67-0D7F-4A1F-AF49-B75965AD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7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3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7DB725-13B8-4B01-9F25-0E5C59A2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E32A-5336-4255-B0CC-4EA748FCAA0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D25D5-900B-43D7-A921-9EE318341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FC5CF-133A-4B82-BC49-33768351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ED67-0D7F-4A1F-AF49-B75965AD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72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4BB22-48D4-41C7-BBD3-79E9C2AC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F6A02-E76B-4F62-8565-DAA4A2A67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5772E-FF5C-4790-BDA9-ECDA564BE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8E989-E873-4184-9306-06BEBBD4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E32A-5336-4255-B0CC-4EA748FCAA0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2267B-880D-4888-B5CF-E0D69368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7C63E-1F39-4D24-92F7-6C94443A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ED67-0D7F-4A1F-AF49-B75965AD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74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CA86B-1682-4C22-9229-877BFB5D1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5D614B-FD92-4756-BBD4-D44EC24277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35B8-045A-412B-995A-D480B23E3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C22D7-7D1C-4E7B-8189-67A822DC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E32A-5336-4255-B0CC-4EA748FCAA0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3FD7A-9D75-4D3B-8643-7C6AED9C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B5F28-5A9D-4DCE-96EA-32C4FF60C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ED67-0D7F-4A1F-AF49-B75965AD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94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754E7-3660-4E99-B0DD-F13436EA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F33212-7B7A-4F15-9B27-863F3BBDE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ADB07-A6B0-43D4-992C-012EC94C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E32A-5336-4255-B0CC-4EA748FCAA0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E5A40-228A-403A-A1B1-A6489134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F5232-D041-41B2-A10F-BDD98620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ED67-0D7F-4A1F-AF49-B75965AD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78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77AB7C-BCC5-449B-9F95-6E716D61F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F02C8-1576-42B9-8D38-5179266E5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BE68A-0442-4A82-9180-2E90238A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E32A-5336-4255-B0CC-4EA748FCAA0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08694-D84E-423D-AC0C-BB8EDBA42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6B1EF-6FFF-4CCB-8FCB-C00E865B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ED67-0D7F-4A1F-AF49-B75965AD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77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/>
          </p:cNvSpPr>
          <p:nvPr>
            <p:ph type="pic" sz="half" idx="13"/>
          </p:nvPr>
        </p:nvSpPr>
        <p:spPr>
          <a:xfrm>
            <a:off x="1" y="0"/>
            <a:ext cx="6844144" cy="68580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297" name="Shape 297"/>
          <p:cNvSpPr>
            <a:spLocks noGrp="1"/>
          </p:cNvSpPr>
          <p:nvPr>
            <p:ph type="body" idx="16" hasCustomPrompt="1"/>
          </p:nvPr>
        </p:nvSpPr>
        <p:spPr>
          <a:xfrm>
            <a:off x="6222380" y="825189"/>
            <a:ext cx="5374703" cy="5307981"/>
          </a:xfrm>
          <a:prstGeom prst="rect">
            <a:avLst/>
          </a:prstGeom>
          <a:solidFill>
            <a:srgbClr val="FFFFFF"/>
          </a:solidFill>
          <a:effectLst>
            <a:outerShdw blurRad="190500" dist="8455" dir="5400000" rotWithShape="0">
              <a:srgbClr val="000000">
                <a:alpha val="33251"/>
              </a:srgbClr>
            </a:outerShdw>
          </a:effectLst>
        </p:spPr>
        <p:txBody>
          <a:bodyPr lIns="50800" tIns="50800" rIns="50800" bIns="50800" numCol="1" spcCol="38100" anchor="ctr"/>
          <a:lstStyle>
            <a:lvl1pPr defTabSz="321457">
              <a:defRPr sz="1200">
                <a:solidFill>
                  <a:srgbClr val="404040"/>
                </a:solidFill>
              </a:defRPr>
            </a:lvl1pPr>
          </a:lstStyle>
          <a:p>
            <a:pPr defTabSz="457200">
              <a:defRPr sz="1200">
                <a:solidFill>
                  <a:srgbClr val="404040"/>
                </a:solidFill>
              </a:defRPr>
            </a:pPr>
            <a:r>
              <a:rPr lang="en-US"/>
              <a:t> </a:t>
            </a:r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title" hasCustomPrompt="1"/>
          </p:nvPr>
        </p:nvSpPr>
        <p:spPr>
          <a:xfrm>
            <a:off x="6512312" y="1180550"/>
            <a:ext cx="4232474" cy="1399067"/>
          </a:xfrm>
          <a:prstGeom prst="rect">
            <a:avLst/>
          </a:prstGeom>
        </p:spPr>
        <p:txBody>
          <a:bodyPr/>
          <a:lstStyle>
            <a:lvl1pPr>
              <a:defRPr b="1">
                <a:latin typeface="Avenir Roman" panose="02000503020000020003" pitchFamily="2" charset="0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xfrm>
            <a:off x="6512311" y="2872984"/>
            <a:ext cx="4191017" cy="1275277"/>
          </a:xfrm>
          <a:prstGeom prst="rect">
            <a:avLst/>
          </a:prstGeom>
        </p:spPr>
        <p:txBody>
          <a:bodyPr numCol="1" spcCol="38100"/>
          <a:lstStyle>
            <a:lvl1pPr algn="l">
              <a:defRPr>
                <a:latin typeface="Avenir Roman" panose="02000503020000020003" pitchFamily="2" charset="0"/>
              </a:defRPr>
            </a:lvl1pPr>
            <a:lvl2pPr algn="l">
              <a:defRPr>
                <a:latin typeface="Avenir Roman" panose="02000503020000020003" pitchFamily="2" charset="0"/>
              </a:defRPr>
            </a:lvl2pPr>
            <a:lvl3pPr algn="l">
              <a:defRPr>
                <a:latin typeface="Avenir Roman" panose="02000503020000020003" pitchFamily="2" charset="0"/>
              </a:defRPr>
            </a:lvl3pPr>
            <a:lvl4pPr algn="l">
              <a:defRPr>
                <a:latin typeface="Avenir Roman" panose="02000503020000020003" pitchFamily="2" charset="0"/>
              </a:defRPr>
            </a:lvl4pPr>
            <a:lvl5pPr algn="l">
              <a:defRPr>
                <a:latin typeface="Avenir Roman" panose="02000503020000020003" pitchFamily="2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02" name="Shape 302"/>
          <p:cNvSpPr>
            <a:spLocks noGrp="1"/>
          </p:cNvSpPr>
          <p:nvPr>
            <p:ph type="body" sz="quarter" idx="19" hasCustomPrompt="1"/>
          </p:nvPr>
        </p:nvSpPr>
        <p:spPr>
          <a:xfrm>
            <a:off x="6512311" y="4441628"/>
            <a:ext cx="4271293" cy="3347"/>
          </a:xfrm>
          <a:prstGeom prst="line">
            <a:avLst/>
          </a:prstGeom>
          <a:ln w="9525">
            <a:solidFill>
              <a:srgbClr val="DCDEE0"/>
            </a:solidFill>
          </a:ln>
        </p:spPr>
        <p:txBody>
          <a:bodyPr lIns="50800" tIns="50800" rIns="50800" bIns="50800" numCol="1" spcCol="38100" anchor="ctr"/>
          <a:lstStyle/>
          <a:p>
            <a:pPr>
              <a:lnSpc>
                <a:spcPct val="80000"/>
              </a:lnSpc>
              <a:defRPr sz="2400" b="1" cap="all">
                <a:solidFill>
                  <a:srgbClr val="FFFFFF"/>
                </a:solidFill>
              </a:defRPr>
            </a:pPr>
            <a:r>
              <a:rPr lang="en-US"/>
              <a:t> </a:t>
            </a:r>
            <a:endParaRPr/>
          </a:p>
        </p:txBody>
      </p:sp>
      <p:sp>
        <p:nvSpPr>
          <p:cNvPr id="303" name="Shape 3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091781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65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0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14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3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4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6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68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D0104-5E8B-430D-9A60-2524320C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D915E-B3B9-4C4F-9A47-7D15DB09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10D04-B2AA-4032-8D8D-20076DD15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AE32A-5336-4255-B0CC-4EA748FCAA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79EB9-EBE0-4471-96CE-3BDF5BB19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D47CB-AF15-4332-AF91-044C29D5A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EED67-0D7F-4A1F-AF49-B75965AD78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27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D0104-5E8B-430D-9A60-2524320C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D915E-B3B9-4C4F-9A47-7D15DB09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10D04-B2AA-4032-8D8D-20076DD15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AE32A-5336-4255-B0CC-4EA748FCAA0E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79EB9-EBE0-4471-96CE-3BDF5BB19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D47CB-AF15-4332-AF91-044C29D5A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EED67-0D7F-4A1F-AF49-B75965AD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0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customXml" Target="../ink/ink5.xml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105/AJPH.2021.30664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ajph.aphapublications.org/doi/abs/10.2105/AJPH.2017.303818" TargetMode="External"/><Relationship Id="rId4" Type="http://schemas.openxmlformats.org/officeDocument/2006/relationships/hyperlink" Target="https://cml-kml.ca/en/10-ways-to-reduce-risks-to-your-health-while-using-cannabis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5" Type="http://schemas.openxmlformats.org/officeDocument/2006/relationships/customXml" Target="../ink/ink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C0BA4-00EF-42C6-AB6C-3034A8111566}"/>
              </a:ext>
            </a:extLst>
          </p:cNvPr>
          <p:cNvSpPr/>
          <p:nvPr/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CD6248FA-32B2-5CB4-D2C7-6E3088647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-1" t="6925" r="16608" b="8782"/>
          <a:stretch/>
        </p:blipFill>
        <p:spPr>
          <a:xfrm>
            <a:off x="3068" y="2"/>
            <a:ext cx="12188932" cy="685799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233B4D5-2565-4CC0-A9B1-C9EA9E9DE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02D326-F829-4915-A540-3A4D5ADFC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528E080-CC35-4F6C-9D3C-949904DC4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8C3D12-72B0-4F17-B9BE-2DAC915C9B90}"/>
              </a:ext>
            </a:extLst>
          </p:cNvPr>
          <p:cNvSpPr/>
          <p:nvPr/>
        </p:nvSpPr>
        <p:spPr>
          <a:xfrm>
            <a:off x="59501" y="1117253"/>
            <a:ext cx="5638801" cy="2648254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3ABCB-7215-475F-B127-BED9E82D1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64" y="659269"/>
            <a:ext cx="5638801" cy="2387600"/>
          </a:xfrm>
        </p:spPr>
        <p:txBody>
          <a:bodyPr>
            <a:normAutofit fontScale="90000"/>
          </a:bodyPr>
          <a:lstStyle/>
          <a:p>
            <a:r>
              <a:rPr lang="en-US" sz="6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Time for a </a:t>
            </a:r>
            <a:br>
              <a:rPr lang="en-US" sz="6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6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Tolerance Break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1A8C6-BE47-42C8-8951-C8934A456646}"/>
              </a:ext>
            </a:extLst>
          </p:cNvPr>
          <p:cNvSpPr txBox="1"/>
          <p:nvPr/>
        </p:nvSpPr>
        <p:spPr>
          <a:xfrm>
            <a:off x="1010344" y="5878279"/>
            <a:ext cx="37371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 Fontana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LCMHC  LADC</a:t>
            </a:r>
          </a:p>
        </p:txBody>
      </p:sp>
    </p:spTree>
    <p:extLst>
      <p:ext uri="{BB962C8B-B14F-4D97-AF65-F5344CB8AC3E}">
        <p14:creationId xmlns:p14="http://schemas.microsoft.com/office/powerpoint/2010/main" val="4091642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6798FD-D638-447C-9B04-7808A8DAE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870"/>
          <a:stretch/>
        </p:blipFill>
        <p:spPr>
          <a:xfrm>
            <a:off x="158749" y="2007846"/>
            <a:ext cx="8027905" cy="18523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C7AE67-BB6A-4C9A-A0F2-AA98F8398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654" y="2007846"/>
            <a:ext cx="3276597" cy="4743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9A1008-3432-17A5-3E5A-B84FC58E75A4}"/>
              </a:ext>
            </a:extLst>
          </p:cNvPr>
          <p:cNvSpPr txBox="1"/>
          <p:nvPr/>
        </p:nvSpPr>
        <p:spPr>
          <a:xfrm>
            <a:off x="3302924" y="336502"/>
            <a:ext cx="5370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about Medical Marijuana?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A3901-8191-5904-8DFE-13E878B71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01" y="5388443"/>
            <a:ext cx="2263336" cy="118882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AA09BB8-D898-0AFF-5B49-E55CBDA7F799}"/>
              </a:ext>
            </a:extLst>
          </p:cNvPr>
          <p:cNvSpPr/>
          <p:nvPr/>
        </p:nvSpPr>
        <p:spPr>
          <a:xfrm>
            <a:off x="274320" y="2676698"/>
            <a:ext cx="3028604" cy="864524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5675CBF-06A3-52B6-42CA-93BCA26144DB}"/>
              </a:ext>
            </a:extLst>
          </p:cNvPr>
          <p:cNvSpPr/>
          <p:nvPr/>
        </p:nvSpPr>
        <p:spPr>
          <a:xfrm>
            <a:off x="7037133" y="5661498"/>
            <a:ext cx="865761" cy="27237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07AD697-C5AA-E0B0-AC84-99C3ABD62DD3}"/>
                  </a:ext>
                </a:extLst>
              </p14:cNvPr>
              <p14:cNvContentPartPr/>
              <p14:nvPr/>
            </p14:nvContentPartPr>
            <p14:xfrm>
              <a:off x="9211833" y="5603063"/>
              <a:ext cx="1954440" cy="137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07AD697-C5AA-E0B0-AC84-99C3ABD62DD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58193" y="5495063"/>
                <a:ext cx="206208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4635E3D-B2E8-3F19-E459-35C1D3440466}"/>
                  </a:ext>
                </a:extLst>
              </p14:cNvPr>
              <p14:cNvContentPartPr/>
              <p14:nvPr/>
            </p14:nvContentPartPr>
            <p14:xfrm>
              <a:off x="8336313" y="5914103"/>
              <a:ext cx="2139480" cy="79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4635E3D-B2E8-3F19-E459-35C1D344046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82673" y="5806103"/>
                <a:ext cx="224712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FF074AF-2045-9A89-AADF-8B3C2020E155}"/>
                  </a:ext>
                </a:extLst>
              </p14:cNvPr>
              <p14:cNvContentPartPr/>
              <p14:nvPr/>
            </p14:nvContentPartPr>
            <p14:xfrm>
              <a:off x="8365833" y="6157103"/>
              <a:ext cx="748080" cy="88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FF074AF-2045-9A89-AADF-8B3C2020E15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12193" y="6049103"/>
                <a:ext cx="8557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14CE9EB-DDF1-ED68-7DB8-DE2EBDF66439}"/>
                  </a:ext>
                </a:extLst>
              </p14:cNvPr>
              <p14:cNvContentPartPr/>
              <p14:nvPr/>
            </p14:nvContentPartPr>
            <p14:xfrm>
              <a:off x="9217233" y="5580056"/>
              <a:ext cx="1949040" cy="147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14CE9EB-DDF1-ED68-7DB8-DE2EBDF6643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163593" y="5472416"/>
                <a:ext cx="2056680" cy="36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524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9071DFC-DEAE-4D9F-8155-81746D3E93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7000"/>
          </a:blip>
          <a:srcRect l="-1" t="17303" r="16608" b="68724"/>
          <a:stretch/>
        </p:blipFill>
        <p:spPr>
          <a:xfrm>
            <a:off x="0" y="5689599"/>
            <a:ext cx="12188932" cy="116840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B9C4D-9551-43FA-9E6B-11C9537F0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5768"/>
            <a:ext cx="10515600" cy="3679117"/>
          </a:xfrm>
          <a:solidFill>
            <a:schemeClr val="bg2"/>
          </a:solidFill>
          <a:effectLst/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Cannabis Use Among Young Adults in Washington State After Legalization of Nonmedical Cannabis</a:t>
            </a:r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r>
              <a:rPr lang="en-US" sz="1400" i="1" dirty="0"/>
              <a:t>Kilmer, JR.  Am J Public Health</a:t>
            </a:r>
            <a:r>
              <a:rPr lang="en-US" sz="1400" dirty="0"/>
              <a:t>. 2022;112(4):638–645. </a:t>
            </a:r>
            <a:r>
              <a:rPr lang="en-US" sz="1400" dirty="0">
                <a:hlinkClick r:id="rId3"/>
              </a:rPr>
              <a:t>https://doi.org/10.2105/AJPH.2021.306641</a:t>
            </a:r>
            <a:endParaRPr lang="en-US" sz="1400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Conclusions.</a:t>
            </a:r>
            <a:r>
              <a:rPr lang="en-US" dirty="0"/>
              <a:t> Among young adults in Washington, particularly those of legal age, prevalence of cannabis use and cannabis use disorder symptomatology have increased since legalization.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FCA54F-E35E-446C-9452-FB344A58B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Youth cannabis use</a:t>
            </a:r>
          </a:p>
        </p:txBody>
      </p:sp>
    </p:spTree>
    <p:extLst>
      <p:ext uri="{BB962C8B-B14F-4D97-AF65-F5344CB8AC3E}">
        <p14:creationId xmlns:p14="http://schemas.microsoft.com/office/powerpoint/2010/main" val="634510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9071DFC-DEAE-4D9F-8155-81746D3E93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7000"/>
          </a:blip>
          <a:srcRect l="-1" t="17303" r="16608" b="68724"/>
          <a:stretch/>
        </p:blipFill>
        <p:spPr>
          <a:xfrm>
            <a:off x="0" y="5689599"/>
            <a:ext cx="12188932" cy="116840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CC6060-8321-449C-A455-1EAB4B49B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765" y="3298550"/>
            <a:ext cx="10515600" cy="213014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{Lifetime use}</a:t>
            </a:r>
          </a:p>
          <a:p>
            <a:pPr marL="617220" lvl="1" indent="-342900">
              <a:buAutoNum type="arabicParenR"/>
            </a:pPr>
            <a:r>
              <a:rPr lang="en-US" sz="2400" dirty="0"/>
              <a:t>Alcohol  =  68.3%</a:t>
            </a:r>
          </a:p>
          <a:p>
            <a:pPr marL="617220" lvl="1" indent="-342900">
              <a:buAutoNum type="arabicParenR"/>
            </a:pPr>
            <a:r>
              <a:rPr lang="en-US" sz="2400" dirty="0"/>
              <a:t>Cannabis  =  40.8%</a:t>
            </a:r>
          </a:p>
          <a:p>
            <a:pPr marL="617220" lvl="1" indent="-342900">
              <a:buAutoNum type="arabicParenR"/>
            </a:pPr>
            <a:r>
              <a:rPr lang="en-US" sz="2400" dirty="0"/>
              <a:t>Tobacco or Nicotine  =  31.3%</a:t>
            </a:r>
          </a:p>
          <a:p>
            <a:pPr marL="617220" lvl="1" indent="-342900">
              <a:buAutoNum type="arabicParenR"/>
            </a:pPr>
            <a:r>
              <a:rPr lang="en-US" sz="2400" dirty="0"/>
              <a:t>Hallucinogens  =  10.5%</a:t>
            </a:r>
          </a:p>
          <a:p>
            <a:pPr lvl="1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DAA3A2C-23A9-4430-97A6-14535CDF8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12" y="2387275"/>
            <a:ext cx="10241280" cy="1234440"/>
          </a:xfrm>
        </p:spPr>
        <p:txBody>
          <a:bodyPr>
            <a:normAutofit/>
          </a:bodyPr>
          <a:lstStyle/>
          <a:p>
            <a:r>
              <a:rPr lang="en-US" sz="3600" i="1" dirty="0"/>
              <a:t>Most commonly used…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5C9C3B-E5D3-4446-9854-E60FA7320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763" y="69824"/>
            <a:ext cx="7675406" cy="1646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46A625-90B7-4D5D-B1C1-A36D6C5B51EE}"/>
              </a:ext>
            </a:extLst>
          </p:cNvPr>
          <p:cNvSpPr txBox="1"/>
          <p:nvPr/>
        </p:nvSpPr>
        <p:spPr>
          <a:xfrm>
            <a:off x="3827845" y="1740944"/>
            <a:ext cx="5815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ACHA NCHA-III Spring 2021 (Dec 2021) n=70,087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5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9071DFC-DEAE-4D9F-8155-81746D3E93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7000"/>
          </a:blip>
          <a:srcRect l="-1" t="17303" r="16608" b="68724"/>
          <a:stretch/>
        </p:blipFill>
        <p:spPr>
          <a:xfrm>
            <a:off x="0" y="5689599"/>
            <a:ext cx="12188932" cy="116840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AC9FF85-E867-4EDB-B8E4-38A377C05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918"/>
          <a:stretch/>
        </p:blipFill>
        <p:spPr>
          <a:xfrm>
            <a:off x="3825603" y="3073554"/>
            <a:ext cx="1633275" cy="98714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BD6F1F-E68C-47B9-95C6-6091838BF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365" y="3073554"/>
            <a:ext cx="2033123" cy="10236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41C2E1-5030-472F-BB6B-ECBC14F22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4476" y="1674215"/>
            <a:ext cx="622417" cy="4481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BFD310-5EAB-4669-81CF-525549C0C6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481" y="1631944"/>
            <a:ext cx="1492553" cy="4904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1D1816-99E1-4529-916D-1ADB2F26F3D2}"/>
              </a:ext>
            </a:extLst>
          </p:cNvPr>
          <p:cNvSpPr txBox="1"/>
          <p:nvPr/>
        </p:nvSpPr>
        <p:spPr>
          <a:xfrm>
            <a:off x="1734220" y="944233"/>
            <a:ext cx="5066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student have never used</a:t>
            </a:r>
          </a:p>
          <a:p>
            <a:r>
              <a:rPr lang="en-US" dirty="0"/>
              <a:t>	</a:t>
            </a:r>
            <a:r>
              <a:rPr lang="en-US" i="1" dirty="0"/>
              <a:t>Rates of “lifetime” use…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4D0325-675D-427B-9CAC-168395B0BE44}"/>
              </a:ext>
            </a:extLst>
          </p:cNvPr>
          <p:cNvSpPr txBox="1"/>
          <p:nvPr/>
        </p:nvSpPr>
        <p:spPr>
          <a:xfrm>
            <a:off x="1734220" y="2379990"/>
            <a:ext cx="6578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 those who have, most use little to none</a:t>
            </a:r>
          </a:p>
          <a:p>
            <a:r>
              <a:rPr lang="en-US" dirty="0"/>
              <a:t>	</a:t>
            </a:r>
            <a:r>
              <a:rPr lang="en-US" i="1" dirty="0"/>
              <a:t>Rates of “3 month past use”…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D6D3F09-D391-4F48-B9C0-FA30A5E45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317533"/>
            <a:ext cx="10241280" cy="646332"/>
          </a:xfrm>
        </p:spPr>
        <p:txBody>
          <a:bodyPr>
            <a:normAutofit fontScale="90000"/>
          </a:bodyPr>
          <a:lstStyle/>
          <a:p>
            <a:r>
              <a:rPr lang="en-US" dirty="0"/>
              <a:t>Cannabis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9ED484-B707-42BB-B964-FE4E2C21A199}"/>
              </a:ext>
            </a:extLst>
          </p:cNvPr>
          <p:cNvSpPr txBox="1"/>
          <p:nvPr/>
        </p:nvSpPr>
        <p:spPr>
          <a:xfrm>
            <a:off x="1734220" y="4430580"/>
            <a:ext cx="9657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While ‘No Use’ is most common among all people</a:t>
            </a:r>
          </a:p>
          <a:p>
            <a:r>
              <a:rPr lang="en-US" dirty="0"/>
              <a:t>and ‘Infrequent’ use most common of those who have ever used… </a:t>
            </a:r>
          </a:p>
          <a:p>
            <a:endParaRPr lang="en-US" dirty="0"/>
          </a:p>
          <a:p>
            <a:r>
              <a:rPr lang="en-US" dirty="0"/>
              <a:t>…“Daily” use is next most common- and more than 4x higher than daily use of alcohol</a:t>
            </a:r>
          </a:p>
        </p:txBody>
      </p:sp>
    </p:spTree>
    <p:extLst>
      <p:ext uri="{BB962C8B-B14F-4D97-AF65-F5344CB8AC3E}">
        <p14:creationId xmlns:p14="http://schemas.microsoft.com/office/powerpoint/2010/main" val="2597674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8"/>
          <p:cNvPicPr/>
          <p:nvPr/>
        </p:nvPicPr>
        <p:blipFill rotWithShape="1">
          <a:blip r:embed="rId2" cstate="print"/>
          <a:srcRect l="13344" t="23162" r="18455" b="-23162"/>
          <a:stretch/>
        </p:blipFill>
        <p:spPr>
          <a:xfrm rot="16200000">
            <a:off x="8336822" y="3265152"/>
            <a:ext cx="7271435" cy="7411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 rotWithShape="1">
          <a:blip r:embed="rId3" cstate="print"/>
          <a:srcRect l="22726"/>
          <a:stretch/>
        </p:blipFill>
        <p:spPr>
          <a:xfrm rot="16200000">
            <a:off x="-3129192" y="3129191"/>
            <a:ext cx="6858000" cy="599615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C9FAB21-2A9B-49E0-B94A-F95A431B2B4D}"/>
              </a:ext>
            </a:extLst>
          </p:cNvPr>
          <p:cNvGraphicFramePr/>
          <p:nvPr/>
        </p:nvGraphicFramePr>
        <p:xfrm>
          <a:off x="785753" y="11263"/>
          <a:ext cx="5033996" cy="3506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A48EEEF-F0AD-424E-B3E8-D369708D03AD}"/>
              </a:ext>
            </a:extLst>
          </p:cNvPr>
          <p:cNvGraphicFramePr/>
          <p:nvPr/>
        </p:nvGraphicFramePr>
        <p:xfrm>
          <a:off x="785753" y="3635714"/>
          <a:ext cx="5185364" cy="3197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E32C499-1067-4854-8A35-5EC7E7552C7D}"/>
              </a:ext>
            </a:extLst>
          </p:cNvPr>
          <p:cNvSpPr/>
          <p:nvPr/>
        </p:nvSpPr>
        <p:spPr>
          <a:xfrm>
            <a:off x="5971117" y="2442333"/>
            <a:ext cx="5621157" cy="2386761"/>
          </a:xfrm>
          <a:prstGeom prst="wedgeEllipseCallout">
            <a:avLst>
              <a:gd name="adj1" fmla="val -52535"/>
              <a:gd name="adj2" fmla="val 57514"/>
            </a:avLst>
          </a:prstGeom>
          <a:solidFill>
            <a:schemeClr val="bg1"/>
          </a:solidFill>
          <a:ln>
            <a:solidFill>
              <a:srgbClr val="70905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8D07F-002E-403F-A199-274B1517CA52}"/>
              </a:ext>
            </a:extLst>
          </p:cNvPr>
          <p:cNvSpPr txBox="1"/>
          <p:nvPr/>
        </p:nvSpPr>
        <p:spPr>
          <a:xfrm>
            <a:off x="6954566" y="2943215"/>
            <a:ext cx="4136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 get high every 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 </a:t>
            </a:r>
            <a:r>
              <a:rPr lang="en-US" sz="2800" i="1" dirty="0">
                <a:solidFill>
                  <a:prstClr val="black"/>
                </a:solidFill>
                <a:latin typeface="Calibri" panose="020F0502020204030204"/>
              </a:rPr>
              <a:t>but don’t worry…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after I finish my work” </a:t>
            </a:r>
          </a:p>
        </p:txBody>
      </p:sp>
    </p:spTree>
    <p:extLst>
      <p:ext uri="{BB962C8B-B14F-4D97-AF65-F5344CB8AC3E}">
        <p14:creationId xmlns:p14="http://schemas.microsoft.com/office/powerpoint/2010/main" val="201484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Content Placeholder 3" title="Web Viewer">
                <a:extLst>
                  <a:ext uri="{FF2B5EF4-FFF2-40B4-BE49-F238E27FC236}">
                    <a16:creationId xmlns:a16="http://schemas.microsoft.com/office/drawing/2014/main" id="{7FB1F2C4-5B9F-4600-A0A5-03C1C4CE818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19307758"/>
                  </p:ext>
                </p:extLst>
              </p:nvPr>
            </p:nvGraphicFramePr>
            <p:xfrm>
              <a:off x="1250832" y="0"/>
              <a:ext cx="9480430" cy="690975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Content Placeholder 3" title="Web Viewer">
                <a:extLst>
                  <a:ext uri="{FF2B5EF4-FFF2-40B4-BE49-F238E27FC236}">
                    <a16:creationId xmlns:a16="http://schemas.microsoft.com/office/drawing/2014/main" id="{7FB1F2C4-5B9F-4600-A0A5-03C1C4CE818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0832" y="0"/>
                <a:ext cx="9480430" cy="69097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1103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BE4D58-EA94-4097-98AC-113193A00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325" y="234647"/>
            <a:ext cx="11445268" cy="6388706"/>
          </a:xfrm>
        </p:spPr>
      </p:pic>
    </p:spTree>
    <p:extLst>
      <p:ext uri="{BB962C8B-B14F-4D97-AF65-F5344CB8AC3E}">
        <p14:creationId xmlns:p14="http://schemas.microsoft.com/office/powerpoint/2010/main" val="1861105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0572A-67B3-4157-B7F4-76C40FB3E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89854"/>
            <a:ext cx="3234635" cy="578033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-Context</a:t>
            </a:r>
            <a:br>
              <a:rPr lang="en-US" sz="4800" dirty="0"/>
            </a:b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-Data</a:t>
            </a:r>
            <a:br>
              <a:rPr lang="en-US" sz="4800" dirty="0"/>
            </a:br>
            <a:r>
              <a:rPr lang="en-US" sz="4800" dirty="0"/>
              <a:t>-Risky Use</a:t>
            </a:r>
            <a:br>
              <a:rPr lang="en-US" sz="4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-T Breaks</a:t>
            </a:r>
            <a:br>
              <a:rPr lang="en-US" sz="5500" dirty="0">
                <a:solidFill>
                  <a:schemeClr val="bg1">
                    <a:lumMod val="85000"/>
                  </a:schemeClr>
                </a:solidFill>
              </a:rPr>
            </a:br>
            <a:endParaRPr lang="en-US" sz="55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A9FE31-8E40-4AAC-8B90-1AD6D7520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CE755F-6139-4A64-8874-30A9A3EF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F12FC7FF-077A-4A3C-8549-3356B85D4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l="-1" t="6925" r="16608" b="8782"/>
          <a:stretch/>
        </p:blipFill>
        <p:spPr>
          <a:xfrm>
            <a:off x="3607688" y="6194"/>
            <a:ext cx="8504583" cy="675386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3843221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F69CF8-C241-A30B-8B03-6575EDB13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04053"/>
            <a:ext cx="4750335" cy="4668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73A642-557E-23A7-FB2A-D17351341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81" y="1404053"/>
            <a:ext cx="7051206" cy="4668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1DE329-E52D-52B3-ED10-041D3FBC9548}"/>
              </a:ext>
            </a:extLst>
          </p:cNvPr>
          <p:cNvSpPr txBox="1"/>
          <p:nvPr/>
        </p:nvSpPr>
        <p:spPr>
          <a:xfrm>
            <a:off x="6247078" y="6304002"/>
            <a:ext cx="4641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Website: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https://cml-kml.ca/en/10-ways-to-reduce-risks-to-your-health-while-using-cannabis/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410C72-13DE-53F7-99AB-38DACF3AAC11}"/>
              </a:ext>
            </a:extLst>
          </p:cNvPr>
          <p:cNvSpPr txBox="1"/>
          <p:nvPr/>
        </p:nvSpPr>
        <p:spPr>
          <a:xfrm>
            <a:off x="64697" y="6304002"/>
            <a:ext cx="53958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Fischer, et all 2017: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Lower-Risk Cannabis Use Guidelines: A Comprehensive Update of Evidence and Recommendations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American Journal of Public Health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107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e1_e12,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https://doi.org/10.2105/AJPH.2017.303818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2291A5-32E6-173F-7455-E1124D6ECF51}"/>
              </a:ext>
            </a:extLst>
          </p:cNvPr>
          <p:cNvSpPr txBox="1"/>
          <p:nvPr/>
        </p:nvSpPr>
        <p:spPr>
          <a:xfrm>
            <a:off x="1570008" y="258792"/>
            <a:ext cx="79880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Canada’s Lower-Risk Cannabis Use Guidelines</a:t>
            </a:r>
          </a:p>
        </p:txBody>
      </p:sp>
    </p:spTree>
    <p:extLst>
      <p:ext uri="{BB962C8B-B14F-4D97-AF65-F5344CB8AC3E}">
        <p14:creationId xmlns:p14="http://schemas.microsoft.com/office/powerpoint/2010/main" val="3921011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4A44C-89FB-A9FE-040F-EAC2CA46A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38" y="172528"/>
            <a:ext cx="4891177" cy="644393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Lower Use </a:t>
            </a:r>
            <a:r>
              <a:rPr lang="en-US" b="1" u="sng" dirty="0"/>
              <a:t>Guidelines</a:t>
            </a:r>
          </a:p>
          <a:p>
            <a:pPr marL="0" indent="0">
              <a:buNone/>
            </a:pPr>
            <a:r>
              <a:rPr lang="en-US" dirty="0"/>
              <a:t>1.  Abstain</a:t>
            </a:r>
          </a:p>
          <a:p>
            <a:pPr marL="0" indent="0">
              <a:buNone/>
            </a:pPr>
            <a:r>
              <a:rPr lang="en-US" dirty="0"/>
              <a:t>2.  Delay Use</a:t>
            </a:r>
          </a:p>
          <a:p>
            <a:pPr marL="0" indent="0">
              <a:buNone/>
            </a:pPr>
            <a:r>
              <a:rPr lang="en-US" dirty="0"/>
              <a:t>3.  Lower potency</a:t>
            </a:r>
          </a:p>
          <a:p>
            <a:pPr marL="0" indent="0">
              <a:buNone/>
            </a:pPr>
            <a:r>
              <a:rPr lang="en-US" dirty="0"/>
              <a:t>4.  Don’t use synthetics</a:t>
            </a:r>
          </a:p>
          <a:p>
            <a:pPr marL="0" indent="0">
              <a:buNone/>
            </a:pPr>
            <a:r>
              <a:rPr lang="en-US" dirty="0"/>
              <a:t>5.  Avoid smoking</a:t>
            </a:r>
          </a:p>
          <a:p>
            <a:pPr marL="0" indent="0">
              <a:buNone/>
            </a:pPr>
            <a:r>
              <a:rPr lang="en-US" dirty="0"/>
              <a:t>6.  Don’t breathe deeply</a:t>
            </a:r>
          </a:p>
          <a:p>
            <a:pPr marL="0" indent="0">
              <a:buNone/>
            </a:pPr>
            <a:r>
              <a:rPr lang="en-US" dirty="0"/>
              <a:t>7.   Limit frequency </a:t>
            </a:r>
          </a:p>
          <a:p>
            <a:pPr marL="0" indent="0">
              <a:buNone/>
            </a:pPr>
            <a:r>
              <a:rPr lang="en-US" dirty="0"/>
              <a:t>8.   Don’t drive</a:t>
            </a:r>
          </a:p>
          <a:p>
            <a:pPr marL="0" indent="0">
              <a:buNone/>
            </a:pPr>
            <a:r>
              <a:rPr lang="en-US" dirty="0"/>
              <a:t>9.   Consider family history</a:t>
            </a:r>
          </a:p>
          <a:p>
            <a:pPr marL="0" indent="0">
              <a:buNone/>
            </a:pPr>
            <a:r>
              <a:rPr lang="en-US" dirty="0"/>
              <a:t>10. Avoid combining risks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D73A127-D579-0775-5468-1985A81DF5E3}"/>
              </a:ext>
            </a:extLst>
          </p:cNvPr>
          <p:cNvSpPr txBox="1">
            <a:spLocks/>
          </p:cNvSpPr>
          <p:nvPr/>
        </p:nvSpPr>
        <p:spPr>
          <a:xfrm>
            <a:off x="6268528" y="204158"/>
            <a:ext cx="4891177" cy="6443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Trends in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Actual Use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 Use is increasing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 Age of first use is below 18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 Potency is soaring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 Synthetics increasing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 But flower is still king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  (that means smoking)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  Daily use common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  “I’m a better driver”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Teens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using high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potency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smoked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flower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regularly</a:t>
            </a:r>
          </a:p>
        </p:txBody>
      </p:sp>
    </p:spTree>
    <p:extLst>
      <p:ext uri="{BB962C8B-B14F-4D97-AF65-F5344CB8AC3E}">
        <p14:creationId xmlns:p14="http://schemas.microsoft.com/office/powerpoint/2010/main" val="289149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C0BA4-00EF-42C6-AB6C-3034A8111566}"/>
              </a:ext>
            </a:extLst>
          </p:cNvPr>
          <p:cNvSpPr/>
          <p:nvPr/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CD6248FA-32B2-5CB4-D2C7-6E3088647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-1" t="6925" r="16608" b="8782"/>
          <a:stretch/>
        </p:blipFill>
        <p:spPr>
          <a:xfrm>
            <a:off x="3068" y="2"/>
            <a:ext cx="12188932" cy="685799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233B4D5-2565-4CC0-A9B1-C9EA9E9DE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02D326-F829-4915-A540-3A4D5ADFC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528E080-CC35-4F6C-9D3C-949904DC4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8C3D12-72B0-4F17-B9BE-2DAC915C9B90}"/>
              </a:ext>
            </a:extLst>
          </p:cNvPr>
          <p:cNvSpPr/>
          <p:nvPr/>
        </p:nvSpPr>
        <p:spPr>
          <a:xfrm>
            <a:off x="0" y="979709"/>
            <a:ext cx="5638801" cy="2648254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3ABCB-7215-475F-B127-BED9E82D1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334" y="979707"/>
            <a:ext cx="5638801" cy="2449294"/>
          </a:xfrm>
        </p:spPr>
        <p:txBody>
          <a:bodyPr>
            <a:normAutofit fontScale="90000"/>
          </a:bodyPr>
          <a:lstStyle/>
          <a:p>
            <a:r>
              <a:rPr lang="en-US" sz="6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Thank you…</a:t>
            </a:r>
            <a:br>
              <a:rPr lang="en-US" sz="6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6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33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ARHE</a:t>
            </a:r>
            <a:br>
              <a:rPr lang="en-US" sz="33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3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	Susie Mullens</a:t>
            </a:r>
            <a:endParaRPr lang="en-US" sz="61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94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0572A-67B3-4157-B7F4-76C40FB3E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89854"/>
            <a:ext cx="3234635" cy="578033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-Context</a:t>
            </a:r>
            <a:br>
              <a:rPr lang="en-US" sz="4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-Data</a:t>
            </a:r>
            <a:br>
              <a:rPr lang="en-US" sz="4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-Risky Use</a:t>
            </a:r>
            <a:br>
              <a:rPr lang="en-US" sz="4800" dirty="0"/>
            </a:br>
            <a:r>
              <a:rPr lang="en-US" sz="4800" dirty="0"/>
              <a:t>-</a:t>
            </a:r>
            <a:r>
              <a:rPr lang="en-US" sz="4800" dirty="0" err="1"/>
              <a:t>Tbreaks</a:t>
            </a:r>
            <a:br>
              <a:rPr lang="en-US" sz="5500" dirty="0">
                <a:solidFill>
                  <a:schemeClr val="bg1">
                    <a:lumMod val="85000"/>
                  </a:schemeClr>
                </a:solidFill>
              </a:rPr>
            </a:br>
            <a:endParaRPr lang="en-US" sz="55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A9FE31-8E40-4AAC-8B90-1AD6D7520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CE755F-6139-4A64-8874-30A9A3EF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F12FC7FF-077A-4A3C-8549-3356B85D4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l="-1" t="6925" r="16608" b="8782"/>
          <a:stretch/>
        </p:blipFill>
        <p:spPr>
          <a:xfrm>
            <a:off x="3607688" y="6194"/>
            <a:ext cx="8504583" cy="675386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165155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FDA23E-CADE-4612-B927-515D40A04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9" y="840020"/>
            <a:ext cx="5319317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problem of potency</a:t>
            </a:r>
            <a:br>
              <a:rPr lang="en-US" kern="1200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400" i="1" kern="1200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and the </a:t>
            </a:r>
            <a:br>
              <a:rPr lang="en-US" kern="1200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600" kern="1200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trouble with tolerance</a:t>
            </a:r>
            <a:br>
              <a:rPr lang="en-US" kern="1200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ln w="22225">
                <a:solidFill>
                  <a:schemeClr val="tx1"/>
                </a:solidFill>
                <a:miter lim="800000"/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EA7788B-7092-4511-A811-A2B70074B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1074" y="1368671"/>
            <a:ext cx="3582774" cy="412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3184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D75415-088C-4C88-AEE7-DB11421E7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3208" y="533838"/>
            <a:ext cx="3727175" cy="579032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7A06A6-5FEC-4BA7-8771-5B276824C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956" y="533838"/>
            <a:ext cx="3727175" cy="57725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D908EF-0295-42A2-B7D1-E0998ABDF483}"/>
              </a:ext>
            </a:extLst>
          </p:cNvPr>
          <p:cNvSpPr txBox="1"/>
          <p:nvPr/>
        </p:nvSpPr>
        <p:spPr>
          <a:xfrm>
            <a:off x="4537341" y="6402607"/>
            <a:ext cx="247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4">
                    <a:lumMod val="50000"/>
                  </a:schemeClr>
                </a:solidFill>
              </a:rPr>
              <a:t>go.uvm.edu/</a:t>
            </a:r>
            <a:r>
              <a:rPr lang="en-US" b="1" i="1" dirty="0" err="1">
                <a:solidFill>
                  <a:schemeClr val="accent4">
                    <a:lumMod val="50000"/>
                  </a:schemeClr>
                </a:solidFill>
              </a:rPr>
              <a:t>tbreak</a:t>
            </a:r>
            <a:endParaRPr lang="en-US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F6085F-FEC4-49B3-A3D1-901E3A40702B}"/>
              </a:ext>
            </a:extLst>
          </p:cNvPr>
          <p:cNvSpPr txBox="1"/>
          <p:nvPr/>
        </p:nvSpPr>
        <p:spPr>
          <a:xfrm>
            <a:off x="526534" y="689788"/>
            <a:ext cx="30993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Day 0 - Preparation</a:t>
            </a:r>
          </a:p>
          <a:p>
            <a:r>
              <a:rPr lang="en-US" sz="1400" dirty="0"/>
              <a:t>Day 1 - Stay Busy</a:t>
            </a:r>
          </a:p>
          <a:p>
            <a:r>
              <a:rPr lang="en-US" sz="1400" dirty="0"/>
              <a:t>Day 2 - Sleep </a:t>
            </a:r>
          </a:p>
          <a:p>
            <a:r>
              <a:rPr lang="en-US" sz="1400" dirty="0"/>
              <a:t>Day 3 - Food</a:t>
            </a:r>
          </a:p>
          <a:p>
            <a:r>
              <a:rPr lang="en-US" sz="1400" dirty="0"/>
              <a:t>Day 4 - Cravings</a:t>
            </a:r>
          </a:p>
          <a:p>
            <a:r>
              <a:rPr lang="en-US" sz="1400" dirty="0"/>
              <a:t>Day 5 - Sleep II</a:t>
            </a:r>
          </a:p>
          <a:p>
            <a:r>
              <a:rPr lang="en-US" sz="1400" dirty="0"/>
              <a:t>Day 6 - Routine</a:t>
            </a:r>
          </a:p>
          <a:p>
            <a:r>
              <a:rPr lang="en-US" sz="1400" dirty="0"/>
              <a:t>Day 7 - Celebrate</a:t>
            </a:r>
          </a:p>
          <a:p>
            <a:endParaRPr lang="en-US" sz="1400" dirty="0"/>
          </a:p>
          <a:p>
            <a:r>
              <a:rPr lang="en-US" sz="1400" dirty="0"/>
              <a:t>Day 8 - Withdrawal</a:t>
            </a:r>
          </a:p>
          <a:p>
            <a:r>
              <a:rPr lang="en-US" sz="1400" dirty="0"/>
              <a:t>Day 9 - Irritability</a:t>
            </a:r>
          </a:p>
          <a:p>
            <a:r>
              <a:rPr lang="en-US" sz="1400" dirty="0"/>
              <a:t>Day 10 - Anxiety</a:t>
            </a:r>
          </a:p>
          <a:p>
            <a:r>
              <a:rPr lang="en-US" sz="1400" dirty="0"/>
              <a:t>Day 11 - Boredom</a:t>
            </a:r>
          </a:p>
          <a:p>
            <a:r>
              <a:rPr lang="en-US" sz="1400" dirty="0"/>
              <a:t>Day 12 - Loneliness</a:t>
            </a:r>
          </a:p>
          <a:p>
            <a:r>
              <a:rPr lang="en-US" sz="1400" dirty="0"/>
              <a:t>Day 13 - Creativity</a:t>
            </a:r>
          </a:p>
          <a:p>
            <a:r>
              <a:rPr lang="en-US" sz="1400" dirty="0"/>
              <a:t>Day 14 - Celebrate</a:t>
            </a:r>
          </a:p>
          <a:p>
            <a:endParaRPr lang="en-US" sz="1400" dirty="0"/>
          </a:p>
          <a:p>
            <a:r>
              <a:rPr lang="en-US" sz="1400" dirty="0"/>
              <a:t>Day 15 - Outsourcing</a:t>
            </a:r>
          </a:p>
          <a:p>
            <a:r>
              <a:rPr lang="en-US" sz="1400" dirty="0"/>
              <a:t>Day 16 - Connecting In</a:t>
            </a:r>
          </a:p>
          <a:p>
            <a:r>
              <a:rPr lang="en-US" sz="1400" dirty="0"/>
              <a:t>Day 17 - Escape</a:t>
            </a:r>
          </a:p>
          <a:p>
            <a:r>
              <a:rPr lang="en-US" sz="1400" dirty="0"/>
              <a:t>Day 18 - Connecting Up</a:t>
            </a:r>
          </a:p>
          <a:p>
            <a:r>
              <a:rPr lang="en-US" sz="1400" dirty="0"/>
              <a:t>Day 19 - Connecting Down</a:t>
            </a:r>
          </a:p>
          <a:p>
            <a:r>
              <a:rPr lang="en-US" sz="1400" dirty="0"/>
              <a:t>Day 20 - What Next?</a:t>
            </a:r>
          </a:p>
          <a:p>
            <a:r>
              <a:rPr lang="en-US" sz="1400" dirty="0"/>
              <a:t>Day 21 – Celebrate</a:t>
            </a:r>
          </a:p>
          <a:p>
            <a:r>
              <a:rPr lang="en-US" sz="1400" dirty="0"/>
              <a:t>Beyond 21 - Tips &amp; Resources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C80C16-97BA-44CF-8A7C-1F06012F49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992" r="17937"/>
          <a:stretch/>
        </p:blipFill>
        <p:spPr>
          <a:xfrm>
            <a:off x="40049" y="533837"/>
            <a:ext cx="3501700" cy="563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73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0A98C9-95DA-45CE-99F4-0DEF71665421}"/>
              </a:ext>
            </a:extLst>
          </p:cNvPr>
          <p:cNvSpPr/>
          <p:nvPr/>
        </p:nvSpPr>
        <p:spPr>
          <a:xfrm>
            <a:off x="5807658" y="134596"/>
            <a:ext cx="5666547" cy="658880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6636" y="1499648"/>
            <a:ext cx="5008901" cy="4571972"/>
          </a:xfrm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or more of the following…</a:t>
            </a:r>
          </a:p>
          <a:p>
            <a:pPr marL="228600" lvl="1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1.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Irritability (anger or aggression) </a:t>
            </a:r>
          </a:p>
          <a:p>
            <a:pPr marL="45720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Anxiety (or nervousness) </a:t>
            </a:r>
          </a:p>
          <a:p>
            <a:pPr marL="45720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Sleep difficulty (insomnia,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45720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Decreased appetite (or weight loss) </a:t>
            </a:r>
          </a:p>
          <a:p>
            <a:pPr marL="45720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Restlessness</a:t>
            </a:r>
          </a:p>
          <a:p>
            <a:pPr marL="45720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Depressed mood </a:t>
            </a:r>
          </a:p>
          <a:p>
            <a:pPr marL="45720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At least one of the following: </a:t>
            </a:r>
          </a:p>
          <a:p>
            <a:pPr lvl="1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abdominal pain, shakiness/tremors, sweating, fever, chills, or headache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98B40AF-BB01-4FC1-A317-8CDE67E1DF72}"/>
              </a:ext>
            </a:extLst>
          </p:cNvPr>
          <p:cNvCxnSpPr/>
          <p:nvPr/>
        </p:nvCxnSpPr>
        <p:spPr>
          <a:xfrm>
            <a:off x="6995604" y="1331650"/>
            <a:ext cx="363096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6525002-CAD8-470E-909C-D10C588810F3}"/>
              </a:ext>
            </a:extLst>
          </p:cNvPr>
          <p:cNvCxnSpPr/>
          <p:nvPr/>
        </p:nvCxnSpPr>
        <p:spPr>
          <a:xfrm>
            <a:off x="7143565" y="5692065"/>
            <a:ext cx="363096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E5874B59-AB0F-4645-82E5-63B6408A2B72}"/>
              </a:ext>
            </a:extLst>
          </p:cNvPr>
          <p:cNvSpPr/>
          <p:nvPr/>
        </p:nvSpPr>
        <p:spPr>
          <a:xfrm>
            <a:off x="717795" y="932155"/>
            <a:ext cx="4555541" cy="53443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DFBAC4-AAFC-48B3-AADC-4E0BC27532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98" r="-1" b="7424"/>
          <a:stretch/>
        </p:blipFill>
        <p:spPr>
          <a:xfrm>
            <a:off x="-9169" y="10"/>
            <a:ext cx="5666547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57D130-8F2E-6AE0-4137-C7611EA8BC7D}"/>
              </a:ext>
            </a:extLst>
          </p:cNvPr>
          <p:cNvSpPr txBox="1"/>
          <p:nvPr/>
        </p:nvSpPr>
        <p:spPr>
          <a:xfrm>
            <a:off x="6470111" y="679866"/>
            <a:ext cx="5292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2A2A2A"/>
                </a:solidFill>
                <a:latin typeface="proxima_nova_rgregular"/>
              </a:rPr>
              <a:t>W</a:t>
            </a:r>
            <a:r>
              <a:rPr lang="en-US" sz="2200" b="1" i="0" dirty="0">
                <a:solidFill>
                  <a:srgbClr val="2A2A2A"/>
                </a:solidFill>
                <a:effectLst/>
                <a:latin typeface="proxima_nova_rgregular"/>
              </a:rPr>
              <a:t>ithdrawal</a:t>
            </a:r>
            <a:r>
              <a:rPr lang="en-US" sz="2200" b="0" i="0" dirty="0">
                <a:solidFill>
                  <a:srgbClr val="2A2A2A"/>
                </a:solidFill>
                <a:effectLst/>
                <a:latin typeface="proxima_nova_rgregular"/>
              </a:rPr>
              <a:t> </a:t>
            </a:r>
            <a:r>
              <a:rPr lang="en-US" sz="2200" dirty="0">
                <a:solidFill>
                  <a:srgbClr val="2A2A2A"/>
                </a:solidFill>
                <a:latin typeface="proxima_nova_rgregular"/>
              </a:rPr>
              <a:t>as </a:t>
            </a:r>
            <a:r>
              <a:rPr lang="en-US" sz="2200" b="0" i="0" dirty="0">
                <a:solidFill>
                  <a:srgbClr val="2A2A2A"/>
                </a:solidFill>
                <a:effectLst/>
                <a:latin typeface="proxima_nova_rgregular"/>
              </a:rPr>
              <a:t>defined by </a:t>
            </a:r>
            <a:r>
              <a:rPr lang="en-US" sz="2200" b="0" i="1" dirty="0">
                <a:solidFill>
                  <a:srgbClr val="2A2A2A"/>
                </a:solidFill>
                <a:effectLst/>
                <a:latin typeface="proxima_nova_rgregular"/>
              </a:rPr>
              <a:t>DSM-5-TR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94523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0A98C9-95DA-45CE-99F4-0DEF71665421}"/>
              </a:ext>
            </a:extLst>
          </p:cNvPr>
          <p:cNvSpPr/>
          <p:nvPr/>
        </p:nvSpPr>
        <p:spPr>
          <a:xfrm>
            <a:off x="5799711" y="134596"/>
            <a:ext cx="5666547" cy="658880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6636" y="1483060"/>
            <a:ext cx="5008901" cy="4571972"/>
          </a:xfrm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or more of the following…</a:t>
            </a:r>
          </a:p>
          <a:p>
            <a:pPr marL="457200" lvl="1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Irritability (anger or aggression) </a:t>
            </a:r>
          </a:p>
          <a:p>
            <a:pPr marL="45720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Anxiety (or nervousness) </a:t>
            </a:r>
          </a:p>
          <a:p>
            <a:pPr marL="45720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Sleep difficulty (insomnia,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45720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Decreased appetite (or weight loss) </a:t>
            </a:r>
          </a:p>
          <a:p>
            <a:pPr marL="45720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Restlessness</a:t>
            </a:r>
          </a:p>
          <a:p>
            <a:pPr marL="45720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Depressed mood </a:t>
            </a:r>
          </a:p>
          <a:p>
            <a:pPr marL="45720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At least one of the following: </a:t>
            </a:r>
          </a:p>
          <a:p>
            <a:pPr lvl="1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abdominal pain, shakiness/tremors, sweating, fever, chills, or headache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98B40AF-BB01-4FC1-A317-8CDE67E1DF72}"/>
              </a:ext>
            </a:extLst>
          </p:cNvPr>
          <p:cNvCxnSpPr/>
          <p:nvPr/>
        </p:nvCxnSpPr>
        <p:spPr>
          <a:xfrm>
            <a:off x="6995604" y="1331650"/>
            <a:ext cx="363096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6525002-CAD8-470E-909C-D10C588810F3}"/>
              </a:ext>
            </a:extLst>
          </p:cNvPr>
          <p:cNvCxnSpPr/>
          <p:nvPr/>
        </p:nvCxnSpPr>
        <p:spPr>
          <a:xfrm>
            <a:off x="7143565" y="5692065"/>
            <a:ext cx="363096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E5874B59-AB0F-4645-82E5-63B6408A2B72}"/>
              </a:ext>
            </a:extLst>
          </p:cNvPr>
          <p:cNvSpPr/>
          <p:nvPr/>
        </p:nvSpPr>
        <p:spPr>
          <a:xfrm>
            <a:off x="717795" y="932155"/>
            <a:ext cx="4555541" cy="53443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DFBAC4-AAFC-48B3-AADC-4E0BC27532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98" r="-1" b="7424"/>
          <a:stretch/>
        </p:blipFill>
        <p:spPr>
          <a:xfrm>
            <a:off x="-1" y="10"/>
            <a:ext cx="5666547" cy="685799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A94A31-6FD3-4731-852F-C37E0E5293FF}"/>
              </a:ext>
            </a:extLst>
          </p:cNvPr>
          <p:cNvCxnSpPr>
            <a:cxnSpLocks/>
          </p:cNvCxnSpPr>
          <p:nvPr/>
        </p:nvCxnSpPr>
        <p:spPr>
          <a:xfrm flipH="1">
            <a:off x="2748613" y="2202024"/>
            <a:ext cx="4029467" cy="1517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DBB3B2-BD35-4FFE-BB08-52BC4FED1D38}"/>
              </a:ext>
            </a:extLst>
          </p:cNvPr>
          <p:cNvCxnSpPr/>
          <p:nvPr/>
        </p:nvCxnSpPr>
        <p:spPr>
          <a:xfrm flipH="1" flipV="1">
            <a:off x="3586579" y="1961965"/>
            <a:ext cx="3159454" cy="612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B165111-8202-4FE9-86D0-3D550AC17253}"/>
              </a:ext>
            </a:extLst>
          </p:cNvPr>
          <p:cNvCxnSpPr/>
          <p:nvPr/>
        </p:nvCxnSpPr>
        <p:spPr>
          <a:xfrm flipH="1">
            <a:off x="2716567" y="2574524"/>
            <a:ext cx="4029466" cy="1384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79DD053-4420-4D77-A490-01476FF08F2B}"/>
              </a:ext>
            </a:extLst>
          </p:cNvPr>
          <p:cNvCxnSpPr/>
          <p:nvPr/>
        </p:nvCxnSpPr>
        <p:spPr>
          <a:xfrm flipH="1" flipV="1">
            <a:off x="2583402" y="2202024"/>
            <a:ext cx="4162631" cy="76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FD610F2-E1EB-4493-9C3C-69C16E95F1E0}"/>
              </a:ext>
            </a:extLst>
          </p:cNvPr>
          <p:cNvCxnSpPr/>
          <p:nvPr/>
        </p:nvCxnSpPr>
        <p:spPr>
          <a:xfrm flipH="1" flipV="1">
            <a:off x="2476870" y="1483060"/>
            <a:ext cx="4269163" cy="1485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B7B3808-EF67-4049-963B-BFAB5AB3C1EC}"/>
              </a:ext>
            </a:extLst>
          </p:cNvPr>
          <p:cNvCxnSpPr/>
          <p:nvPr/>
        </p:nvCxnSpPr>
        <p:spPr>
          <a:xfrm flipH="1" flipV="1">
            <a:off x="2405849" y="1698911"/>
            <a:ext cx="4340184" cy="1610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62C6616-0563-4C87-8F6E-F996016DEB95}"/>
              </a:ext>
            </a:extLst>
          </p:cNvPr>
          <p:cNvCxnSpPr/>
          <p:nvPr/>
        </p:nvCxnSpPr>
        <p:spPr>
          <a:xfrm flipH="1" flipV="1">
            <a:off x="2716567" y="1210319"/>
            <a:ext cx="4029466" cy="2476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9F4F76A-497F-424D-A468-2DD4FE15484E}"/>
              </a:ext>
            </a:extLst>
          </p:cNvPr>
          <p:cNvCxnSpPr>
            <a:cxnSpLocks/>
          </p:cNvCxnSpPr>
          <p:nvPr/>
        </p:nvCxnSpPr>
        <p:spPr>
          <a:xfrm flipH="1" flipV="1">
            <a:off x="2654423" y="2423605"/>
            <a:ext cx="4091610" cy="1263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241DDCA-681D-4AF6-83C3-09D17E20E74E}"/>
              </a:ext>
            </a:extLst>
          </p:cNvPr>
          <p:cNvCxnSpPr/>
          <p:nvPr/>
        </p:nvCxnSpPr>
        <p:spPr>
          <a:xfrm flipH="1">
            <a:off x="2980156" y="3687155"/>
            <a:ext cx="3765877" cy="986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D7FEE50-3ED4-4B5C-8B59-61D370A55059}"/>
              </a:ext>
            </a:extLst>
          </p:cNvPr>
          <p:cNvCxnSpPr>
            <a:cxnSpLocks/>
          </p:cNvCxnSpPr>
          <p:nvPr/>
        </p:nvCxnSpPr>
        <p:spPr>
          <a:xfrm flipH="1">
            <a:off x="2911876" y="4081152"/>
            <a:ext cx="3834157" cy="116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AB40BC5-ABF1-49D3-AA08-19C22D16B80A}"/>
              </a:ext>
            </a:extLst>
          </p:cNvPr>
          <p:cNvCxnSpPr/>
          <p:nvPr/>
        </p:nvCxnSpPr>
        <p:spPr>
          <a:xfrm flipH="1">
            <a:off x="2980156" y="4081152"/>
            <a:ext cx="3765877" cy="33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E4DEFCC-4785-4879-883B-054545346820}"/>
              </a:ext>
            </a:extLst>
          </p:cNvPr>
          <p:cNvCxnSpPr/>
          <p:nvPr/>
        </p:nvCxnSpPr>
        <p:spPr>
          <a:xfrm flipH="1" flipV="1">
            <a:off x="2980156" y="3471304"/>
            <a:ext cx="3765877" cy="994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86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96A763-BA68-45BC-8360-14FE493B8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92" r="17937"/>
          <a:stretch/>
        </p:blipFill>
        <p:spPr>
          <a:xfrm>
            <a:off x="7614694" y="0"/>
            <a:ext cx="4290646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13ACD5-208E-4820-AE3E-FF0666698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785"/>
            <a:ext cx="7614693" cy="690381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B183B3-DEC0-4487-910D-B0DD21F3D7F2}"/>
              </a:ext>
            </a:extLst>
          </p:cNvPr>
          <p:cNvCxnSpPr/>
          <p:nvPr/>
        </p:nvCxnSpPr>
        <p:spPr>
          <a:xfrm>
            <a:off x="9346131" y="2512194"/>
            <a:ext cx="8277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A1CBAF-7798-41A0-8A75-6605DDA0E8FC}"/>
              </a:ext>
            </a:extLst>
          </p:cNvPr>
          <p:cNvCxnSpPr/>
          <p:nvPr/>
        </p:nvCxnSpPr>
        <p:spPr>
          <a:xfrm>
            <a:off x="9509760" y="4610501"/>
            <a:ext cx="664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C288C4-FA8B-4D70-BDEC-AFD1870F1F57}"/>
              </a:ext>
            </a:extLst>
          </p:cNvPr>
          <p:cNvCxnSpPr/>
          <p:nvPr/>
        </p:nvCxnSpPr>
        <p:spPr>
          <a:xfrm>
            <a:off x="9509760" y="6708808"/>
            <a:ext cx="731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024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96A763-BA68-45BC-8360-14FE493B8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92" r="17937"/>
          <a:stretch/>
        </p:blipFill>
        <p:spPr>
          <a:xfrm>
            <a:off x="7589233" y="0"/>
            <a:ext cx="4290646" cy="68700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13ACD5-208E-4820-AE3E-FF0666698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785"/>
            <a:ext cx="7589233" cy="690381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04A41C-1BE8-440F-AEFF-1707FEB175A4}"/>
              </a:ext>
            </a:extLst>
          </p:cNvPr>
          <p:cNvCxnSpPr>
            <a:cxnSpLocks/>
          </p:cNvCxnSpPr>
          <p:nvPr/>
        </p:nvCxnSpPr>
        <p:spPr>
          <a:xfrm>
            <a:off x="3667225" y="1434164"/>
            <a:ext cx="4610501" cy="2791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B183B3-DEC0-4487-910D-B0DD21F3D7F2}"/>
              </a:ext>
            </a:extLst>
          </p:cNvPr>
          <p:cNvCxnSpPr/>
          <p:nvPr/>
        </p:nvCxnSpPr>
        <p:spPr>
          <a:xfrm>
            <a:off x="9346131" y="2512194"/>
            <a:ext cx="8277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A1CBAF-7798-41A0-8A75-6605DDA0E8FC}"/>
              </a:ext>
            </a:extLst>
          </p:cNvPr>
          <p:cNvCxnSpPr/>
          <p:nvPr/>
        </p:nvCxnSpPr>
        <p:spPr>
          <a:xfrm>
            <a:off x="9509760" y="4610501"/>
            <a:ext cx="664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C288C4-FA8B-4D70-BDEC-AFD1870F1F57}"/>
              </a:ext>
            </a:extLst>
          </p:cNvPr>
          <p:cNvCxnSpPr/>
          <p:nvPr/>
        </p:nvCxnSpPr>
        <p:spPr>
          <a:xfrm>
            <a:off x="9509760" y="6708808"/>
            <a:ext cx="731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5AA435-C5E4-4DB5-9DB2-62D3DC13B2D2}"/>
              </a:ext>
            </a:extLst>
          </p:cNvPr>
          <p:cNvCxnSpPr/>
          <p:nvPr/>
        </p:nvCxnSpPr>
        <p:spPr>
          <a:xfrm>
            <a:off x="2983832" y="1819175"/>
            <a:ext cx="5293894" cy="375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FBCD8C6-0FF0-4E34-8DFF-45ECC24E6D50}"/>
              </a:ext>
            </a:extLst>
          </p:cNvPr>
          <p:cNvCxnSpPr>
            <a:cxnSpLocks/>
          </p:cNvCxnSpPr>
          <p:nvPr/>
        </p:nvCxnSpPr>
        <p:spPr>
          <a:xfrm>
            <a:off x="5005136" y="2194560"/>
            <a:ext cx="3272590" cy="3089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361BE11-1A6F-482F-AF52-22BB4A0F3604}"/>
              </a:ext>
            </a:extLst>
          </p:cNvPr>
          <p:cNvCxnSpPr/>
          <p:nvPr/>
        </p:nvCxnSpPr>
        <p:spPr>
          <a:xfrm>
            <a:off x="6313733" y="2579571"/>
            <a:ext cx="2031370" cy="3330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613E376-1AD2-45A2-AA0A-4300D69603E6}"/>
              </a:ext>
            </a:extLst>
          </p:cNvPr>
          <p:cNvCxnSpPr/>
          <p:nvPr/>
        </p:nvCxnSpPr>
        <p:spPr>
          <a:xfrm>
            <a:off x="5524901" y="2954956"/>
            <a:ext cx="2752825" cy="2468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F40A7FF-C126-436B-94CF-5A9996AA680C}"/>
              </a:ext>
            </a:extLst>
          </p:cNvPr>
          <p:cNvCxnSpPr/>
          <p:nvPr/>
        </p:nvCxnSpPr>
        <p:spPr>
          <a:xfrm>
            <a:off x="4456497" y="3303873"/>
            <a:ext cx="3821229" cy="2119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A17E2E-EA57-495B-88A2-DC97A5B5A00F}"/>
              </a:ext>
            </a:extLst>
          </p:cNvPr>
          <p:cNvCxnSpPr/>
          <p:nvPr/>
        </p:nvCxnSpPr>
        <p:spPr>
          <a:xfrm>
            <a:off x="4456497" y="3303873"/>
            <a:ext cx="3821229" cy="719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6752EC-7BAE-4A39-B164-3B2B67C3B599}"/>
              </a:ext>
            </a:extLst>
          </p:cNvPr>
          <p:cNvCxnSpPr/>
          <p:nvPr/>
        </p:nvCxnSpPr>
        <p:spPr>
          <a:xfrm>
            <a:off x="6096000" y="3674542"/>
            <a:ext cx="2181726" cy="1994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19D1A5-F648-4E0A-8CCC-6657A510C5F2}"/>
              </a:ext>
            </a:extLst>
          </p:cNvPr>
          <p:cNvCxnSpPr/>
          <p:nvPr/>
        </p:nvCxnSpPr>
        <p:spPr>
          <a:xfrm flipV="1">
            <a:off x="1732547" y="1992429"/>
            <a:ext cx="6545179" cy="2908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BDB7B3E-8327-4C69-9CDE-CCEB94201EA7}"/>
              </a:ext>
            </a:extLst>
          </p:cNvPr>
          <p:cNvCxnSpPr/>
          <p:nvPr/>
        </p:nvCxnSpPr>
        <p:spPr>
          <a:xfrm flipV="1">
            <a:off x="4745255" y="5669280"/>
            <a:ext cx="3532471" cy="301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FB39ABE-CC40-48CF-B712-17940A2BE373}"/>
              </a:ext>
            </a:extLst>
          </p:cNvPr>
          <p:cNvCxnSpPr/>
          <p:nvPr/>
        </p:nvCxnSpPr>
        <p:spPr>
          <a:xfrm flipV="1">
            <a:off x="2717305" y="5970649"/>
            <a:ext cx="5627798" cy="562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8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9071DFC-DEAE-4D9F-8155-81746D3E93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7000"/>
          </a:blip>
          <a:srcRect l="-1" t="17303" r="16608" b="68724"/>
          <a:stretch/>
        </p:blipFill>
        <p:spPr>
          <a:xfrm>
            <a:off x="0" y="5689599"/>
            <a:ext cx="12188932" cy="116840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005F23-C444-4F61-B122-E4A529C01879}"/>
              </a:ext>
            </a:extLst>
          </p:cNvPr>
          <p:cNvSpPr txBox="1"/>
          <p:nvPr/>
        </p:nvSpPr>
        <p:spPr>
          <a:xfrm>
            <a:off x="324739" y="1267932"/>
            <a:ext cx="11528277" cy="902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Thomas JK Fontana,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Principal Investigator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Bridget Carsky,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 Assistant &amp; Study Design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Andrea C. Villanti,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PhD, MPH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 Design &amp; Mentor</a:t>
            </a:r>
            <a:endParaRPr lang="en-US" sz="1600" i="1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9B819-A7B0-455B-B7C6-8F9823C84F50}"/>
              </a:ext>
            </a:extLst>
          </p:cNvPr>
          <p:cNvSpPr/>
          <p:nvPr/>
        </p:nvSpPr>
        <p:spPr>
          <a:xfrm>
            <a:off x="0" y="0"/>
            <a:ext cx="12188932" cy="10656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EA6F71-B9D6-4403-BE54-3F62E615A6FA}"/>
              </a:ext>
            </a:extLst>
          </p:cNvPr>
          <p:cNvSpPr txBox="1"/>
          <p:nvPr/>
        </p:nvSpPr>
        <p:spPr>
          <a:xfrm>
            <a:off x="4101981" y="240418"/>
            <a:ext cx="3751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T-Break Guide Study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0058E7-4B2D-4E1C-A4A3-0A7BC3D26B2A}"/>
              </a:ext>
            </a:extLst>
          </p:cNvPr>
          <p:cNvSpPr txBox="1"/>
          <p:nvPr/>
        </p:nvSpPr>
        <p:spPr>
          <a:xfrm>
            <a:off x="948267" y="2591247"/>
            <a:ext cx="4318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9BD5"/>
                </a:solidFill>
              </a:rPr>
              <a:t>METHOD:</a:t>
            </a:r>
          </a:p>
          <a:p>
            <a:r>
              <a:rPr lang="en-US" dirty="0"/>
              <a:t>125 current cannabis users (aged 18-29)</a:t>
            </a:r>
          </a:p>
          <a:p>
            <a:r>
              <a:rPr lang="en-US" dirty="0"/>
              <a:t>who were willing to take a 21 day break. Participants were offered, but not obligated, to use the T-Break Guide.</a:t>
            </a:r>
          </a:p>
          <a:p>
            <a:endParaRPr lang="en-US" dirty="0"/>
          </a:p>
          <a:p>
            <a:r>
              <a:rPr lang="en-US" dirty="0"/>
              <a:t>They took a baseline survey, and follow-up at 30 days (regardless of completion status)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561008-8140-414D-AF45-E6CF85AFDA2D}"/>
              </a:ext>
            </a:extLst>
          </p:cNvPr>
          <p:cNvSpPr txBox="1"/>
          <p:nvPr/>
        </p:nvSpPr>
        <p:spPr>
          <a:xfrm>
            <a:off x="6205987" y="2568782"/>
            <a:ext cx="5384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9BD5"/>
                </a:solidFill>
              </a:rPr>
              <a:t>MEASURES:</a:t>
            </a:r>
          </a:p>
          <a:p>
            <a:r>
              <a:rPr lang="en-US" dirty="0"/>
              <a:t>Participants were asked about:</a:t>
            </a:r>
          </a:p>
          <a:p>
            <a:pPr marL="285750" indent="-285750">
              <a:buFontTx/>
              <a:buChar char="-"/>
            </a:pPr>
            <a:r>
              <a:rPr lang="en-US" dirty="0"/>
              <a:t>If they completed 21 day break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 since 21 days ended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Confidence in future break</a:t>
            </a:r>
          </a:p>
          <a:p>
            <a:pPr marL="285750" indent="-285750">
              <a:buFontTx/>
              <a:buChar char="-"/>
            </a:pPr>
            <a:r>
              <a:rPr lang="en-US" dirty="0"/>
              <a:t>Change in personal definition of “balance”</a:t>
            </a:r>
          </a:p>
          <a:p>
            <a:pPr marL="285750" indent="-285750">
              <a:buFontTx/>
              <a:buChar char="-"/>
            </a:pPr>
            <a:r>
              <a:rPr lang="en-US" dirty="0"/>
              <a:t>Other drug use during break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Sorted by frequency of Guide use (none, some, a lot)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89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9071DFC-DEAE-4D9F-8155-81746D3E93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7000"/>
          </a:blip>
          <a:srcRect l="-1" t="17303" r="16608" b="68724"/>
          <a:stretch/>
        </p:blipFill>
        <p:spPr>
          <a:xfrm>
            <a:off x="0" y="5689599"/>
            <a:ext cx="12188932" cy="116840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005F23-C444-4F61-B122-E4A529C01879}"/>
              </a:ext>
            </a:extLst>
          </p:cNvPr>
          <p:cNvSpPr txBox="1"/>
          <p:nvPr/>
        </p:nvSpPr>
        <p:spPr>
          <a:xfrm>
            <a:off x="324739" y="1267932"/>
            <a:ext cx="11528277" cy="1065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Feasibility and Utility of a Structured Guide for Cannabis Tolerance Breaks in Young Adults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Thomas JK Fontana,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Jonathan A. Schulz,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PhD, MPH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Alan J. Budney,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&amp; Andrea C. Villanti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PhD, MPH</a:t>
            </a:r>
            <a:endParaRPr lang="en-US" sz="13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9B819-A7B0-455B-B7C6-8F9823C84F50}"/>
              </a:ext>
            </a:extLst>
          </p:cNvPr>
          <p:cNvSpPr/>
          <p:nvPr/>
        </p:nvSpPr>
        <p:spPr>
          <a:xfrm>
            <a:off x="0" y="0"/>
            <a:ext cx="12188932" cy="10656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EA6F71-B9D6-4403-BE54-3F62E615A6FA}"/>
              </a:ext>
            </a:extLst>
          </p:cNvPr>
          <p:cNvSpPr txBox="1"/>
          <p:nvPr/>
        </p:nvSpPr>
        <p:spPr>
          <a:xfrm>
            <a:off x="4101981" y="240418"/>
            <a:ext cx="3751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T-Break Guide Study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5209DF-FE08-4D8B-B72E-F0625CEF5210}"/>
              </a:ext>
            </a:extLst>
          </p:cNvPr>
          <p:cNvSpPr txBox="1"/>
          <p:nvPr/>
        </p:nvSpPr>
        <p:spPr>
          <a:xfrm>
            <a:off x="1279178" y="2672744"/>
            <a:ext cx="96336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9BD5"/>
                </a:solidFill>
              </a:rPr>
              <a:t>RESULTS:</a:t>
            </a:r>
          </a:p>
          <a:p>
            <a:r>
              <a:rPr lang="en-US" b="1" dirty="0"/>
              <a:t>Participants who used the T-Break Guide “a lot” (vs “none”) were more likely to</a:t>
            </a:r>
            <a:r>
              <a:rPr lang="en-US" dirty="0"/>
              <a:t>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complete the 21 days break (84% vs 54%)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plan a future break (32% vs 10%)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report their personal definition of balance has evolved to mean less cannabis (84% vs 55%)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report that they do not see themselves using cannabis in three years (36% vs 4%)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say taking a break was worth it (89% vs 53%)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drink less alcohol- or stop- during break (67% vs 27%)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less- or stop- other drug use during break (77% vs 36%) </a:t>
            </a:r>
          </a:p>
        </p:txBody>
      </p:sp>
    </p:spTree>
    <p:extLst>
      <p:ext uri="{BB962C8B-B14F-4D97-AF65-F5344CB8AC3E}">
        <p14:creationId xmlns:p14="http://schemas.microsoft.com/office/powerpoint/2010/main" val="2557492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9071DFC-DEAE-4D9F-8155-81746D3E93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7000"/>
          </a:blip>
          <a:srcRect l="-1" t="17303" r="16608" b="68724"/>
          <a:stretch/>
        </p:blipFill>
        <p:spPr>
          <a:xfrm>
            <a:off x="0" y="5689599"/>
            <a:ext cx="12188932" cy="116840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975A85-6F52-4C88-AF0C-F96A81B387FE}"/>
              </a:ext>
            </a:extLst>
          </p:cNvPr>
          <p:cNvSpPr/>
          <p:nvPr/>
        </p:nvSpPr>
        <p:spPr>
          <a:xfrm>
            <a:off x="4511051" y="2708543"/>
            <a:ext cx="3166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5017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0572A-67B3-4157-B7F4-76C40FB3E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4" y="489854"/>
            <a:ext cx="3291803" cy="5780335"/>
          </a:xfrm>
        </p:spPr>
        <p:txBody>
          <a:bodyPr>
            <a:noAutofit/>
          </a:bodyPr>
          <a:lstStyle/>
          <a:p>
            <a:r>
              <a:rPr lang="en-US" sz="4800" dirty="0"/>
              <a:t> -Context </a:t>
            </a:r>
            <a:br>
              <a:rPr lang="en-US" sz="4800" dirty="0"/>
            </a:br>
            <a:r>
              <a:rPr lang="en-US" sz="4800" dirty="0"/>
              <a:t> -Data</a:t>
            </a:r>
            <a:br>
              <a:rPr lang="en-US" sz="4800" dirty="0"/>
            </a:br>
            <a:r>
              <a:rPr lang="en-US" sz="4800" dirty="0"/>
              <a:t> -Risky Use</a:t>
            </a:r>
            <a:br>
              <a:rPr lang="en-US" sz="4800" dirty="0"/>
            </a:br>
            <a:r>
              <a:rPr lang="en-US" sz="4800" dirty="0"/>
              <a:t> -T Breaks</a:t>
            </a:r>
            <a:br>
              <a:rPr lang="en-US" sz="5500" dirty="0">
                <a:solidFill>
                  <a:schemeClr val="bg1">
                    <a:lumMod val="85000"/>
                  </a:schemeClr>
                </a:solidFill>
              </a:rPr>
            </a:br>
            <a:endParaRPr lang="en-US" sz="55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A9FE31-8E40-4AAC-8B90-1AD6D7520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CE755F-6139-4A64-8874-30A9A3EF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F12FC7FF-077A-4A3C-8549-3356B85D4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l="-1" t="6925" r="16608" b="8782"/>
          <a:stretch/>
        </p:blipFill>
        <p:spPr>
          <a:xfrm>
            <a:off x="3607688" y="6194"/>
            <a:ext cx="8504583" cy="675386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1705968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0572A-67B3-4157-B7F4-76C40FB3E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89854"/>
            <a:ext cx="3234635" cy="5780335"/>
          </a:xfrm>
        </p:spPr>
        <p:txBody>
          <a:bodyPr>
            <a:noAutofit/>
          </a:bodyPr>
          <a:lstStyle/>
          <a:p>
            <a:pPr algn="ctr"/>
            <a:r>
              <a:rPr lang="en-US" sz="4500" dirty="0">
                <a:solidFill>
                  <a:schemeClr val="bg1">
                    <a:lumMod val="85000"/>
                  </a:schemeClr>
                </a:solidFill>
              </a:rPr>
              <a:t>Context</a:t>
            </a:r>
            <a:br>
              <a:rPr lang="en-US" sz="45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4500" dirty="0">
                <a:solidFill>
                  <a:schemeClr val="bg1">
                    <a:lumMod val="85000"/>
                  </a:schemeClr>
                </a:solidFill>
              </a:rPr>
              <a:t>Data</a:t>
            </a:r>
            <a:br>
              <a:rPr lang="en-US" sz="45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4500" dirty="0">
                <a:solidFill>
                  <a:schemeClr val="bg1">
                    <a:lumMod val="85000"/>
                  </a:schemeClr>
                </a:solidFill>
              </a:rPr>
              <a:t>Risky Use</a:t>
            </a:r>
            <a:br>
              <a:rPr lang="en-US" sz="4500" dirty="0"/>
            </a:br>
            <a:r>
              <a:rPr lang="en-US" sz="4500" dirty="0">
                <a:solidFill>
                  <a:schemeClr val="bg1">
                    <a:lumMod val="85000"/>
                  </a:schemeClr>
                </a:solidFill>
              </a:rPr>
              <a:t>T-Breaks</a:t>
            </a:r>
            <a:br>
              <a:rPr lang="en-US" sz="5500" dirty="0"/>
            </a:br>
            <a:r>
              <a:rPr lang="en-US" sz="5500" dirty="0"/>
              <a:t>Engaging Students</a:t>
            </a:r>
            <a:endParaRPr lang="en-US" sz="55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A9FE31-8E40-4AAC-8B90-1AD6D7520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CE755F-6139-4A64-8874-30A9A3EF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F12FC7FF-077A-4A3C-8549-3356B85D4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l="-1" t="6925" r="16608" b="8782"/>
          <a:stretch/>
        </p:blipFill>
        <p:spPr>
          <a:xfrm>
            <a:off x="3607688" y="6194"/>
            <a:ext cx="8504583" cy="675386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3500409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021514-F71A-47DE-BB9E-6CA724710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710" y="4240678"/>
            <a:ext cx="3947420" cy="1777829"/>
          </a:xfrm>
        </p:spPr>
        <p:txBody>
          <a:bodyPr>
            <a:normAutofit/>
          </a:bodyPr>
          <a:lstStyle/>
          <a:p>
            <a:r>
              <a:rPr lang="en-US" sz="4000" dirty="0"/>
              <a:t>Loyalty Scale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3D1C8EB0-2385-4F53-983F-4F59302488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67" y="1096388"/>
            <a:ext cx="10914060" cy="13389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4A757-FA73-473A-8B8C-3276D519B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967" y="4907663"/>
            <a:ext cx="9939018" cy="17703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i="1" dirty="0"/>
              <a:t>“</a:t>
            </a:r>
            <a:r>
              <a:rPr lang="en-US" sz="2400" i="1" dirty="0"/>
              <a:t>Loyalty” = the willingness to attribute  negative outcomes to the drug</a:t>
            </a:r>
          </a:p>
          <a:p>
            <a:endParaRPr lang="en-US" sz="1800" dirty="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33C0088A-6BD8-4CC6-8A01-A5169AC3FC28}"/>
              </a:ext>
            </a:extLst>
          </p:cNvPr>
          <p:cNvSpPr/>
          <p:nvPr/>
        </p:nvSpPr>
        <p:spPr>
          <a:xfrm>
            <a:off x="1371600" y="1570383"/>
            <a:ext cx="314110" cy="317460"/>
          </a:xfrm>
          <a:prstGeom prst="diamond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Diamond 33">
            <a:extLst>
              <a:ext uri="{FF2B5EF4-FFF2-40B4-BE49-F238E27FC236}">
                <a16:creationId xmlns:a16="http://schemas.microsoft.com/office/drawing/2014/main" id="{D4D26AA8-7BD2-4940-BD91-900EE6467EC9}"/>
              </a:ext>
            </a:extLst>
          </p:cNvPr>
          <p:cNvSpPr/>
          <p:nvPr/>
        </p:nvSpPr>
        <p:spPr>
          <a:xfrm>
            <a:off x="5827768" y="1567457"/>
            <a:ext cx="314110" cy="317460"/>
          </a:xfrm>
          <a:prstGeom prst="diamond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Diamond 34">
            <a:extLst>
              <a:ext uri="{FF2B5EF4-FFF2-40B4-BE49-F238E27FC236}">
                <a16:creationId xmlns:a16="http://schemas.microsoft.com/office/drawing/2014/main" id="{AC57FAD2-5DD6-4A38-8D3F-8354348168A1}"/>
              </a:ext>
            </a:extLst>
          </p:cNvPr>
          <p:cNvSpPr/>
          <p:nvPr/>
        </p:nvSpPr>
        <p:spPr>
          <a:xfrm>
            <a:off x="10497977" y="1567457"/>
            <a:ext cx="314110" cy="317460"/>
          </a:xfrm>
          <a:prstGeom prst="diamond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93FBA-ACD3-43AF-9C35-DDB9864047A2}"/>
              </a:ext>
            </a:extLst>
          </p:cNvPr>
          <p:cNvSpPr/>
          <p:nvPr/>
        </p:nvSpPr>
        <p:spPr>
          <a:xfrm>
            <a:off x="1486474" y="2010741"/>
            <a:ext cx="45719" cy="90837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8A7380-AD85-43F5-BD93-AF994560F6CF}"/>
              </a:ext>
            </a:extLst>
          </p:cNvPr>
          <p:cNvSpPr/>
          <p:nvPr/>
        </p:nvSpPr>
        <p:spPr>
          <a:xfrm>
            <a:off x="5969049" y="1981113"/>
            <a:ext cx="45719" cy="90837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FBA633-E366-433D-A0EE-3E1D3BAE3E8E}"/>
              </a:ext>
            </a:extLst>
          </p:cNvPr>
          <p:cNvSpPr/>
          <p:nvPr/>
        </p:nvSpPr>
        <p:spPr>
          <a:xfrm>
            <a:off x="10641191" y="1951968"/>
            <a:ext cx="45719" cy="90837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63646F-1EBC-4EAB-9A3B-9E5677DBE77B}"/>
              </a:ext>
            </a:extLst>
          </p:cNvPr>
          <p:cNvSpPr/>
          <p:nvPr/>
        </p:nvSpPr>
        <p:spPr>
          <a:xfrm>
            <a:off x="727685" y="2816245"/>
            <a:ext cx="164128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Xanax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6556B9A-A295-4EBE-8085-44F56A7BB8B4}"/>
              </a:ext>
            </a:extLst>
          </p:cNvPr>
          <p:cNvSpPr/>
          <p:nvPr/>
        </p:nvSpPr>
        <p:spPr>
          <a:xfrm>
            <a:off x="4939697" y="2827457"/>
            <a:ext cx="1986827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Alcohol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3C58F79-5118-419A-8ADB-3DC7509C9061}"/>
              </a:ext>
            </a:extLst>
          </p:cNvPr>
          <p:cNvSpPr/>
          <p:nvPr/>
        </p:nvSpPr>
        <p:spPr>
          <a:xfrm>
            <a:off x="9874011" y="2827457"/>
            <a:ext cx="1576330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Weed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FA944E-2237-4A48-A8D1-D3207768C6A6}"/>
              </a:ext>
            </a:extLst>
          </p:cNvPr>
          <p:cNvSpPr txBox="1"/>
          <p:nvPr/>
        </p:nvSpPr>
        <p:spPr>
          <a:xfrm>
            <a:off x="1023693" y="481679"/>
            <a:ext cx="152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Disloyal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357A5C-47FF-4874-9330-3C8B44FECEF6}"/>
              </a:ext>
            </a:extLst>
          </p:cNvPr>
          <p:cNvSpPr txBox="1"/>
          <p:nvPr/>
        </p:nvSpPr>
        <p:spPr>
          <a:xfrm>
            <a:off x="6357967" y="509144"/>
            <a:ext cx="152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Low Loyalty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FE457F-9F47-4759-B1BB-EBC65DCDADB1}"/>
              </a:ext>
            </a:extLst>
          </p:cNvPr>
          <p:cNvSpPr txBox="1"/>
          <p:nvPr/>
        </p:nvSpPr>
        <p:spPr>
          <a:xfrm>
            <a:off x="9883018" y="507282"/>
            <a:ext cx="152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High Loyalty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1D6169-25EE-4D18-80C8-433B99574B6D}"/>
              </a:ext>
            </a:extLst>
          </p:cNvPr>
          <p:cNvSpPr txBox="1"/>
          <p:nvPr/>
        </p:nvSpPr>
        <p:spPr>
          <a:xfrm>
            <a:off x="3815577" y="494665"/>
            <a:ext cx="152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 Loyalty</a:t>
            </a:r>
          </a:p>
        </p:txBody>
      </p:sp>
    </p:spTree>
    <p:extLst>
      <p:ext uri="{BB962C8B-B14F-4D97-AF65-F5344CB8AC3E}">
        <p14:creationId xmlns:p14="http://schemas.microsoft.com/office/powerpoint/2010/main" val="2132997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animBg="1"/>
      <p:bldP spid="35" grpId="0" animBg="1"/>
      <p:bldP spid="7" grpId="0" animBg="1"/>
      <p:bldP spid="36" grpId="0" animBg="1"/>
      <p:bldP spid="37" grpId="0" animBg="1"/>
      <p:bldP spid="9" grpId="0"/>
      <p:bldP spid="39" grpId="0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B956F269-213C-4D98-B84A-77E5343A7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4068"/>
            <a:ext cx="10044332" cy="6563932"/>
          </a:xfrm>
        </p:spPr>
      </p:pic>
    </p:spTree>
    <p:extLst>
      <p:ext uri="{BB962C8B-B14F-4D97-AF65-F5344CB8AC3E}">
        <p14:creationId xmlns:p14="http://schemas.microsoft.com/office/powerpoint/2010/main" val="325798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736" y="0"/>
            <a:ext cx="8754697" cy="685895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79418" y="2527069"/>
            <a:ext cx="4904509" cy="457200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41343" y="5511338"/>
            <a:ext cx="4264090" cy="842809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79418" y="2022259"/>
            <a:ext cx="4904509" cy="457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66504" y="5558948"/>
            <a:ext cx="4904509" cy="457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29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Up Arrow 17"/>
          <p:cNvSpPr/>
          <p:nvPr/>
        </p:nvSpPr>
        <p:spPr>
          <a:xfrm rot="2175907">
            <a:off x="8666228" y="3209420"/>
            <a:ext cx="438418" cy="1294053"/>
          </a:xfrm>
          <a:prstGeom prst="up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79337" y="3481942"/>
            <a:ext cx="3889350" cy="2984767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 3 barriers 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success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1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(1)</a:t>
            </a:r>
            <a:r>
              <a:rPr kumimoji="0" lang="en-US" sz="3599" b="1" i="1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1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(2)</a:t>
            </a:r>
            <a:r>
              <a:rPr kumimoji="0" lang="en-US" sz="3599" b="1" i="1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1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(3)</a:t>
            </a:r>
            <a:r>
              <a:rPr kumimoji="0" lang="en-US" sz="3599" b="1" i="1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2992" y="743406"/>
            <a:ext cx="4485795" cy="1938583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Cannabis use before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sleep contributes 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1" u="none" strike="noStrike" kern="1200" cap="none" spc="0" normalizeH="0" baseline="0" noProof="0" dirty="0">
                <a:ln/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 deprivation</a:t>
            </a:r>
          </a:p>
        </p:txBody>
      </p:sp>
      <p:sp>
        <p:nvSpPr>
          <p:cNvPr id="16" name="Cloud 15"/>
          <p:cNvSpPr/>
          <p:nvPr/>
        </p:nvSpPr>
        <p:spPr>
          <a:xfrm>
            <a:off x="7184571" y="99804"/>
            <a:ext cx="5007429" cy="3276253"/>
          </a:xfrm>
          <a:prstGeom prst="cloud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Up Arrow 18"/>
          <p:cNvSpPr/>
          <p:nvPr/>
        </p:nvSpPr>
        <p:spPr>
          <a:xfrm rot="16200000">
            <a:off x="5840791" y="277059"/>
            <a:ext cx="510418" cy="1443111"/>
          </a:xfrm>
          <a:prstGeom prst="up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Up Arrow 19"/>
          <p:cNvSpPr/>
          <p:nvPr/>
        </p:nvSpPr>
        <p:spPr>
          <a:xfrm rot="8179371">
            <a:off x="3383973" y="3405068"/>
            <a:ext cx="439294" cy="1269117"/>
          </a:xfrm>
          <a:prstGeom prst="up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35079" y="4721074"/>
            <a:ext cx="2265315" cy="1753917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1" u="none" strike="noStrike" kern="1200" cap="none" spc="0" normalizeH="0" baseline="0" noProof="0" dirty="0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1" u="none" strike="noStrike" kern="1200" cap="none" spc="0" normalizeH="0" baseline="0" noProof="0" dirty="0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anxiety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1" u="none" strike="noStrike" kern="1200" cap="none" spc="0" normalizeH="0" baseline="0" noProof="0" dirty="0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being tired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5542" y="220321"/>
            <a:ext cx="3745464" cy="2984767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effects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/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 deprivation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1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(1)</a:t>
            </a:r>
            <a:r>
              <a:rPr kumimoji="0" lang="en-US" sz="3599" b="1" i="1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1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(2)</a:t>
            </a:r>
            <a:r>
              <a:rPr kumimoji="0" lang="en-US" sz="3599" b="1" i="1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1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(3)</a:t>
            </a:r>
            <a:r>
              <a:rPr kumimoji="0" lang="en-US" sz="3599" b="1" i="1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30123" y="1451106"/>
            <a:ext cx="3407038" cy="1692362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1" u="none" strike="noStrike" kern="1200" cap="none" spc="0" normalizeH="0" baseline="0" noProof="0" dirty="0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irritability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1" u="none" strike="noStrike" kern="1200" cap="none" spc="0" normalizeH="0" baseline="0" noProof="0" dirty="0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anxiety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1" u="none" strike="noStrike" kern="1200" cap="none" spc="0" normalizeH="0" baseline="0" noProof="0" dirty="0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daytime sleepiness</a:t>
            </a:r>
          </a:p>
        </p:txBody>
      </p:sp>
      <p:sp>
        <p:nvSpPr>
          <p:cNvPr id="17" name="Cloud 16"/>
          <p:cNvSpPr/>
          <p:nvPr/>
        </p:nvSpPr>
        <p:spPr>
          <a:xfrm rot="791503">
            <a:off x="59241" y="-8709"/>
            <a:ext cx="5240021" cy="3835627"/>
          </a:xfrm>
          <a:prstGeom prst="cloud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85437" y="5109698"/>
            <a:ext cx="32474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Sources:</a:t>
            </a:r>
          </a:p>
          <a:p>
            <a:pPr marL="285664" marR="0" lvl="0" indent="-2856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ACHA NCHA 2017 survey</a:t>
            </a:r>
          </a:p>
          <a:p>
            <a:pPr marL="285664" marR="0" lvl="0" indent="-2856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Colorado Pot Guide, March 2015</a:t>
            </a:r>
          </a:p>
          <a:p>
            <a:pPr marL="285664" marR="0" lvl="0" indent="-2856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Slow dissolving of emotional distress contributes to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hyperarousal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Rick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Wassing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PNAS March 1, 2016 113 (9) 2538-2543</a:t>
            </a:r>
          </a:p>
        </p:txBody>
      </p:sp>
    </p:spTree>
    <p:extLst>
      <p:ext uri="{BB962C8B-B14F-4D97-AF65-F5344CB8AC3E}">
        <p14:creationId xmlns:p14="http://schemas.microsoft.com/office/powerpoint/2010/main" val="351454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9" grpId="0" animBg="1"/>
      <p:bldP spid="20" grpId="0" animBg="1"/>
      <p:bldP spid="21" grpId="0"/>
      <p:bldP spid="23" grpId="0"/>
      <p:bldP spid="17" grpId="0" animBg="1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D8F3D570-263B-42DF-91C0-5AE2F3A58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78" y="841737"/>
            <a:ext cx="10219127" cy="5370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1880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8E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B221C-EE6F-4441-89A4-AD24041B3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Cannabis Edibles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071EDEDC-F716-478E-ACBB-64E1FF982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4" y="2756504"/>
            <a:ext cx="6579910" cy="34544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D8252-C1EF-4B87-BA3A-6659A4736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          “Start low.  Go slow”</a:t>
            </a:r>
          </a:p>
          <a:p>
            <a:pPr marL="0" indent="0">
              <a:buNone/>
            </a:pPr>
            <a:endParaRPr lang="en-US" sz="1700" dirty="0">
              <a:solidFill>
                <a:srgbClr val="FFFFFF"/>
              </a:solidFill>
            </a:endParaRPr>
          </a:p>
          <a:p>
            <a:r>
              <a:rPr lang="en-US" sz="1700" dirty="0">
                <a:solidFill>
                  <a:srgbClr val="FFFFFF"/>
                </a:solidFill>
              </a:rPr>
              <a:t>Ingestion has a delayed onset of 30 to 90 minutes</a:t>
            </a:r>
          </a:p>
          <a:p>
            <a:endParaRPr lang="en-US" sz="1700" dirty="0">
              <a:solidFill>
                <a:srgbClr val="FFFFFF"/>
              </a:solidFill>
            </a:endParaRPr>
          </a:p>
          <a:p>
            <a:r>
              <a:rPr lang="en-US" sz="1700" dirty="0">
                <a:solidFill>
                  <a:srgbClr val="FFFFFF"/>
                </a:solidFill>
              </a:rPr>
              <a:t>Effects reach their maximum effect after 2 to 3 hours</a:t>
            </a:r>
          </a:p>
          <a:p>
            <a:endParaRPr lang="en-US" sz="1700" dirty="0">
              <a:solidFill>
                <a:srgbClr val="FFFFFF"/>
              </a:solidFill>
            </a:endParaRPr>
          </a:p>
          <a:p>
            <a:r>
              <a:rPr lang="en-US" sz="1700" dirty="0">
                <a:solidFill>
                  <a:srgbClr val="FFFFFF"/>
                </a:solidFill>
              </a:rPr>
              <a:t>Effects can last 4 to 12 hours (depending on dose and metabolism)</a:t>
            </a:r>
          </a:p>
          <a:p>
            <a:endParaRPr lang="en-US" sz="1700" dirty="0">
              <a:solidFill>
                <a:srgbClr val="FFFFFF"/>
              </a:solidFill>
            </a:endParaRPr>
          </a:p>
          <a:p>
            <a:r>
              <a:rPr lang="en-US" sz="1700" dirty="0">
                <a:solidFill>
                  <a:srgbClr val="FFFFFF"/>
                </a:solidFill>
              </a:rPr>
              <a:t>For most…. 5mg to 20mg of </a:t>
            </a:r>
            <a:r>
              <a:rPr lang="en-US" sz="1700" dirty="0" err="1">
                <a:solidFill>
                  <a:srgbClr val="FFFFFF"/>
                </a:solidFill>
              </a:rPr>
              <a:t>THCa</a:t>
            </a:r>
            <a:r>
              <a:rPr lang="en-US" sz="1700" dirty="0">
                <a:solidFill>
                  <a:srgbClr val="FFFFFF"/>
                </a:solidFill>
              </a:rPr>
              <a:t> brings about psychotropic effects</a:t>
            </a:r>
          </a:p>
        </p:txBody>
      </p:sp>
    </p:spTree>
    <p:extLst>
      <p:ext uri="{BB962C8B-B14F-4D97-AF65-F5344CB8AC3E}">
        <p14:creationId xmlns:p14="http://schemas.microsoft.com/office/powerpoint/2010/main" val="13780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6BDC2-DB86-48D4-9102-0C4922EA1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Misleading Serving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50BA0-5B46-4981-8027-948A0780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5831"/>
            <a:ext cx="10515600" cy="678293"/>
          </a:xfrm>
        </p:spPr>
        <p:txBody>
          <a:bodyPr/>
          <a:lstStyle/>
          <a:p>
            <a:r>
              <a:rPr lang="en-US" dirty="0"/>
              <a:t>5mg to 20mg is enough for most people, but...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3984DA-0D63-4463-AED0-783834448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61" y="2240577"/>
            <a:ext cx="2719654" cy="1922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D10983-5E12-45CB-A21E-56C9FAA0B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808" y="4465036"/>
            <a:ext cx="2625107" cy="2410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F6AC7D-EF30-494B-AE8B-99EBB3368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698" y="5176635"/>
            <a:ext cx="4869102" cy="15091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DF429D-3028-4518-9C01-CDCD657CC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5743" y="2053393"/>
            <a:ext cx="3175569" cy="24688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BA3484-AE09-4D86-8623-E558D3A00BB7}"/>
              </a:ext>
            </a:extLst>
          </p:cNvPr>
          <p:cNvSpPr txBox="1"/>
          <p:nvPr/>
        </p:nvSpPr>
        <p:spPr>
          <a:xfrm>
            <a:off x="578498" y="3963254"/>
            <a:ext cx="4077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how many cookies is 1 severing?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8B346A-C085-42DA-9B53-B5B137A22BF2}"/>
              </a:ext>
            </a:extLst>
          </p:cNvPr>
          <p:cNvSpPr txBox="1"/>
          <p:nvPr/>
        </p:nvSpPr>
        <p:spPr>
          <a:xfrm>
            <a:off x="7151098" y="4780551"/>
            <a:ext cx="368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and how much of a chocolate bar?</a:t>
            </a:r>
          </a:p>
        </p:txBody>
      </p:sp>
    </p:spTree>
    <p:extLst>
      <p:ext uri="{BB962C8B-B14F-4D97-AF65-F5344CB8AC3E}">
        <p14:creationId xmlns:p14="http://schemas.microsoft.com/office/powerpoint/2010/main" val="57932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0572A-67B3-4157-B7F4-76C40FB3E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89854"/>
            <a:ext cx="3234635" cy="5780335"/>
          </a:xfrm>
        </p:spPr>
        <p:txBody>
          <a:bodyPr>
            <a:noAutofit/>
          </a:bodyPr>
          <a:lstStyle/>
          <a:p>
            <a:r>
              <a:rPr lang="en-US" sz="4800" dirty="0"/>
              <a:t>-Context</a:t>
            </a:r>
            <a:br>
              <a:rPr lang="en-US" sz="4800" dirty="0"/>
            </a:b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-Data</a:t>
            </a:r>
            <a:br>
              <a:rPr lang="en-US" sz="4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-Risky Use</a:t>
            </a:r>
            <a:br>
              <a:rPr lang="en-US" sz="4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-T Breaks</a:t>
            </a:r>
            <a:br>
              <a:rPr lang="en-US" sz="5500" dirty="0">
                <a:solidFill>
                  <a:schemeClr val="bg1">
                    <a:lumMod val="85000"/>
                  </a:schemeClr>
                </a:solidFill>
              </a:rPr>
            </a:br>
            <a:endParaRPr lang="en-US" sz="55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A9FE31-8E40-4AAC-8B90-1AD6D7520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CE755F-6139-4A64-8874-30A9A3EF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F12FC7FF-077A-4A3C-8549-3356B85D4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l="-1" t="6925" r="16608" b="8782"/>
          <a:stretch/>
        </p:blipFill>
        <p:spPr>
          <a:xfrm>
            <a:off x="3607688" y="6194"/>
            <a:ext cx="8504583" cy="675386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46820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84" y="0"/>
            <a:ext cx="967106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05" y="0"/>
            <a:ext cx="971934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86" y="0"/>
            <a:ext cx="969706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42" y="0"/>
            <a:ext cx="9710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DAA63A-FEB7-4569-89F7-D0E3F9226951}"/>
              </a:ext>
            </a:extLst>
          </p:cNvPr>
          <p:cNvSpPr txBox="1"/>
          <p:nvPr/>
        </p:nvSpPr>
        <p:spPr>
          <a:xfrm>
            <a:off x="2090947" y="6452115"/>
            <a:ext cx="49010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Updated: 4/24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FoundersGroteskMono"/>
                <a:ea typeface="+mn-ea"/>
                <a:cs typeface="+mn-cs"/>
              </a:rPr>
              <a:t>National Conference of State Legislatures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NBC News / MPP.org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CF827-7406-33E1-E092-D9C2452DA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403" y="160309"/>
            <a:ext cx="8659334" cy="63210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88CD118-D066-A145-9CEF-801E015DBD02}"/>
                  </a:ext>
                </a:extLst>
              </p14:cNvPr>
              <p14:cNvContentPartPr/>
              <p14:nvPr/>
            </p14:nvContentPartPr>
            <p14:xfrm>
              <a:off x="6256566" y="3006903"/>
              <a:ext cx="645840" cy="24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88CD118-D066-A145-9CEF-801E015DBD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2566" y="2898903"/>
                <a:ext cx="7534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95EA98-5A23-C380-CC43-0BBF1DC94FF4}"/>
                  </a:ext>
                </a:extLst>
              </p14:cNvPr>
              <p14:cNvContentPartPr/>
              <p14:nvPr/>
            </p14:nvContentPartPr>
            <p14:xfrm>
              <a:off x="6328566" y="3159543"/>
              <a:ext cx="663480" cy="34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95EA98-5A23-C380-CC43-0BBF1DC94F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4566" y="3051903"/>
                <a:ext cx="77112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BEC4A9C-65EA-89AB-BA0A-3FE9C4BA331A}"/>
                  </a:ext>
                </a:extLst>
              </p14:cNvPr>
              <p14:cNvContentPartPr/>
              <p14:nvPr/>
            </p14:nvContentPartPr>
            <p14:xfrm>
              <a:off x="6392646" y="3320823"/>
              <a:ext cx="564120" cy="29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BEC4A9C-65EA-89AB-BA0A-3FE9C4BA33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38646" y="3212823"/>
                <a:ext cx="671760" cy="24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378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annabis (Marijuana) Potency | National Institute on Drug Abuse (NIDA)">
            <a:extLst>
              <a:ext uri="{FF2B5EF4-FFF2-40B4-BE49-F238E27FC236}">
                <a16:creationId xmlns:a16="http://schemas.microsoft.com/office/drawing/2014/main" id="{E2A45E4A-8BEF-258C-8260-32CE2DEA0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2" y="0"/>
            <a:ext cx="11804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372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0572A-67B3-4157-B7F4-76C40FB3E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89854"/>
            <a:ext cx="3234635" cy="578033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-Context</a:t>
            </a:r>
            <a:br>
              <a:rPr lang="en-US" sz="4800" dirty="0"/>
            </a:br>
            <a:r>
              <a:rPr lang="en-US" sz="4800" dirty="0"/>
              <a:t>-Data</a:t>
            </a:r>
            <a:br>
              <a:rPr lang="en-US" sz="4800" dirty="0"/>
            </a:b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-Risky Use</a:t>
            </a:r>
            <a:br>
              <a:rPr lang="en-US" sz="4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-T Breaks</a:t>
            </a:r>
            <a:br>
              <a:rPr lang="en-US" sz="5500" dirty="0">
                <a:solidFill>
                  <a:schemeClr val="bg1">
                    <a:lumMod val="85000"/>
                  </a:schemeClr>
                </a:solidFill>
              </a:rPr>
            </a:br>
            <a:endParaRPr lang="en-US" sz="55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A9FE31-8E40-4AAC-8B90-1AD6D7520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CE755F-6139-4A64-8874-30A9A3EF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F12FC7FF-077A-4A3C-8549-3356B85D4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l="-1" t="6925" r="16608" b="8782"/>
          <a:stretch/>
        </p:blipFill>
        <p:spPr>
          <a:xfrm>
            <a:off x="3607688" y="6194"/>
            <a:ext cx="8504583" cy="675386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311917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C3B17BAD-61E8-4F9A-8510-D13506D3F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4350" y="960438"/>
            <a:ext cx="6616700" cy="4287838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89071DFC-DEAE-4D9F-8155-81746D3E93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7000"/>
          </a:blip>
          <a:srcRect l="-1" t="17303" r="16608" b="68724"/>
          <a:stretch/>
        </p:blipFill>
        <p:spPr>
          <a:xfrm>
            <a:off x="4324350" y="5308600"/>
            <a:ext cx="6616700" cy="58261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CFCA54F-E35E-446C-9452-FB344A58B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NIDA – News alert (Aug 2022)</a:t>
            </a:r>
          </a:p>
        </p:txBody>
      </p:sp>
    </p:spTree>
    <p:extLst>
      <p:ext uri="{BB962C8B-B14F-4D97-AF65-F5344CB8AC3E}">
        <p14:creationId xmlns:p14="http://schemas.microsoft.com/office/powerpoint/2010/main" val="1982584682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webextensions/webextension1.xml><?xml version="1.0" encoding="utf-8"?>
<we:webextension xmlns:we="http://schemas.microsoft.com/office/webextensions/webextension/2010/11" id="{D8C97C58-B657-4DE2-A403-7EBB5D06F12B}">
  <we:reference id="wa104295828" version="1.9.0.0" store="en-US" storeType="OMEX"/>
  <we:alternateReferences>
    <we:reference id="WA104295828" version="1.9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flo.uri.sh/visualisation/11501122/embed?auto=1&quot;,&quot;values&quot;:{},&quot;data&quot;:{&quot;uri&quot;:&quot;flo.uri.sh/visualisation/11501122/embed?auto=1&quot;},&quot;secure&quot;:false}],&quot;name&quot;:&quot;flo.uri.sh/visualisation/11501122/embed?auto=1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1282</Words>
  <Application>Microsoft Office PowerPoint</Application>
  <PresentationFormat>Widescreen</PresentationFormat>
  <Paragraphs>194</Paragraphs>
  <Slides>37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Avenir Roman</vt:lpstr>
      <vt:lpstr>Calibri</vt:lpstr>
      <vt:lpstr>Calibri Light</vt:lpstr>
      <vt:lpstr>FoundersGroteskMono</vt:lpstr>
      <vt:lpstr>proxima_nova_rgregular</vt:lpstr>
      <vt:lpstr>Seaford</vt:lpstr>
      <vt:lpstr>Segoe UI</vt:lpstr>
      <vt:lpstr>Times New Roman</vt:lpstr>
      <vt:lpstr>LevelVTI</vt:lpstr>
      <vt:lpstr>1_Office Theme</vt:lpstr>
      <vt:lpstr>Office Theme</vt:lpstr>
      <vt:lpstr>Time for a  Tolerance Break</vt:lpstr>
      <vt:lpstr>Thank you…  ARHE  Susie Mullens</vt:lpstr>
      <vt:lpstr> -Context   -Data  -Risky Use  -T Breaks </vt:lpstr>
      <vt:lpstr>-Context -Data -Risky Use -T Breaks </vt:lpstr>
      <vt:lpstr>PowerPoint Presentation</vt:lpstr>
      <vt:lpstr>PowerPoint Presentation</vt:lpstr>
      <vt:lpstr>PowerPoint Presentation</vt:lpstr>
      <vt:lpstr>-Context -Data -Risky Use -T Breaks </vt:lpstr>
      <vt:lpstr>NIDA – News alert (Aug 2022)</vt:lpstr>
      <vt:lpstr>PowerPoint Presentation</vt:lpstr>
      <vt:lpstr>Youth cannabis use</vt:lpstr>
      <vt:lpstr>Most commonly used…</vt:lpstr>
      <vt:lpstr>Cannabis</vt:lpstr>
      <vt:lpstr>PowerPoint Presentation</vt:lpstr>
      <vt:lpstr>PowerPoint Presentation</vt:lpstr>
      <vt:lpstr>PowerPoint Presentation</vt:lpstr>
      <vt:lpstr>-Context -Data -Risky Use -T Breaks </vt:lpstr>
      <vt:lpstr>PowerPoint Presentation</vt:lpstr>
      <vt:lpstr>PowerPoint Presentation</vt:lpstr>
      <vt:lpstr>-Context -Data -Risky Use -Tbreaks </vt:lpstr>
      <vt:lpstr>The problem of potency and the  trouble with tolerance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Context Data Risky Use T-Breaks Engaging Students</vt:lpstr>
      <vt:lpstr>Loyalty Scale</vt:lpstr>
      <vt:lpstr>PowerPoint Presentation</vt:lpstr>
      <vt:lpstr>PowerPoint Presentation</vt:lpstr>
      <vt:lpstr>PowerPoint Presentation</vt:lpstr>
      <vt:lpstr>PowerPoint Presentation</vt:lpstr>
      <vt:lpstr>Cannabis Edibles</vt:lpstr>
      <vt:lpstr>Misleading Serving Sizes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2022-04-08T00:49:40Z</dcterms:created>
  <dcterms:modified xsi:type="dcterms:W3CDTF">2024-05-09T15:24:18Z</dcterms:modified>
</cp:coreProperties>
</file>