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1"/>
  </p:notesMasterIdLst>
  <p:sldIdLst>
    <p:sldId id="256" r:id="rId5"/>
    <p:sldId id="258" r:id="rId6"/>
    <p:sldId id="259" r:id="rId7"/>
    <p:sldId id="261" r:id="rId8"/>
    <p:sldId id="267" r:id="rId9"/>
    <p:sldId id="290" r:id="rId10"/>
    <p:sldId id="260" r:id="rId11"/>
    <p:sldId id="292" r:id="rId12"/>
    <p:sldId id="293" r:id="rId13"/>
    <p:sldId id="291" r:id="rId14"/>
    <p:sldId id="262" r:id="rId15"/>
    <p:sldId id="289" r:id="rId16"/>
    <p:sldId id="263" r:id="rId17"/>
    <p:sldId id="264" r:id="rId18"/>
    <p:sldId id="266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E65434-8F3A-F346-9D01-59C4F0EE8E56}" v="1568" dt="2024-06-09T18:17:41.146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/>
    <p:restoredTop sz="95687"/>
  </p:normalViewPr>
  <p:slideViewPr>
    <p:cSldViewPr snapToGrid="0" snapToObjects="1">
      <p:cViewPr varScale="1">
        <p:scale>
          <a:sx n="103" d="100"/>
          <a:sy n="103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ge, Zachary L." userId="a811579f-0991-4317-a6a5-2900b3f4b6a1" providerId="ADAL" clId="{E4E65434-8F3A-F346-9D01-59C4F0EE8E56}"/>
    <pc:docChg chg="modSld">
      <pc:chgData name="Runge, Zachary L." userId="a811579f-0991-4317-a6a5-2900b3f4b6a1" providerId="ADAL" clId="{E4E65434-8F3A-F346-9D01-59C4F0EE8E56}" dt="2024-06-06T00:53:00.291" v="9" actId="20577"/>
      <pc:docMkLst>
        <pc:docMk/>
      </pc:docMkLst>
      <pc:sldChg chg="modSp">
        <pc:chgData name="Runge, Zachary L." userId="a811579f-0991-4317-a6a5-2900b3f4b6a1" providerId="ADAL" clId="{E4E65434-8F3A-F346-9D01-59C4F0EE8E56}" dt="2024-06-06T00:53:00.291" v="9" actId="20577"/>
        <pc:sldMkLst>
          <pc:docMk/>
          <pc:sldMk cId="3087914009" sldId="260"/>
        </pc:sldMkLst>
        <pc:spChg chg="mod">
          <ac:chgData name="Runge, Zachary L." userId="a811579f-0991-4317-a6a5-2900b3f4b6a1" providerId="ADAL" clId="{E4E65434-8F3A-F346-9D01-59C4F0EE8E56}" dt="2024-06-06T00:53:00.291" v="9" actId="20577"/>
          <ac:spMkLst>
            <pc:docMk/>
            <pc:sldMk cId="3087914009" sldId="260"/>
            <ac:spMk id="3" creationId="{3880FB4F-4B9C-9386-268D-207EA92A3CA4}"/>
          </ac:spMkLst>
        </pc:spChg>
      </pc:sldChg>
    </pc:docChg>
  </pc:docChgLst>
  <pc:docChgLst>
    <pc:chgData name="Runge, Zach" userId="a811579f-0991-4317-a6a5-2900b3f4b6a1" providerId="ADAL" clId="{E4E65434-8F3A-F346-9D01-59C4F0EE8E56}"/>
    <pc:docChg chg="undo custSel addSld delSld modSld sldOrd modNotesMaster">
      <pc:chgData name="Runge, Zach" userId="a811579f-0991-4317-a6a5-2900b3f4b6a1" providerId="ADAL" clId="{E4E65434-8F3A-F346-9D01-59C4F0EE8E56}" dt="2024-06-09T18:17:41.145" v="1582" actId="20577"/>
      <pc:docMkLst>
        <pc:docMk/>
      </pc:docMkLst>
      <pc:sldChg chg="modSp mod modAnim">
        <pc:chgData name="Runge, Zach" userId="a811579f-0991-4317-a6a5-2900b3f4b6a1" providerId="ADAL" clId="{E4E65434-8F3A-F346-9D01-59C4F0EE8E56}" dt="2024-06-09T18:07:41.091" v="996" actId="14100"/>
        <pc:sldMkLst>
          <pc:docMk/>
          <pc:sldMk cId="3087914009" sldId="260"/>
        </pc:sldMkLst>
        <pc:spChg chg="mod">
          <ac:chgData name="Runge, Zach" userId="a811579f-0991-4317-a6a5-2900b3f4b6a1" providerId="ADAL" clId="{E4E65434-8F3A-F346-9D01-59C4F0EE8E56}" dt="2024-06-09T18:01:49.800" v="187" actId="20577"/>
          <ac:spMkLst>
            <pc:docMk/>
            <pc:sldMk cId="3087914009" sldId="260"/>
            <ac:spMk id="2" creationId="{1846F827-75FC-E0AE-B3DF-10E7BAC0ED1E}"/>
          </ac:spMkLst>
        </pc:spChg>
        <pc:spChg chg="mod">
          <ac:chgData name="Runge, Zach" userId="a811579f-0991-4317-a6a5-2900b3f4b6a1" providerId="ADAL" clId="{E4E65434-8F3A-F346-9D01-59C4F0EE8E56}" dt="2024-06-09T18:07:41.091" v="996" actId="14100"/>
          <ac:spMkLst>
            <pc:docMk/>
            <pc:sldMk cId="3087914009" sldId="260"/>
            <ac:spMk id="3" creationId="{3880FB4F-4B9C-9386-268D-207EA92A3CA4}"/>
          </ac:spMkLst>
        </pc:spChg>
      </pc:sldChg>
      <pc:sldChg chg="modSp ord">
        <pc:chgData name="Runge, Zach" userId="a811579f-0991-4317-a6a5-2900b3f4b6a1" providerId="ADAL" clId="{E4E65434-8F3A-F346-9D01-59C4F0EE8E56}" dt="2024-06-09T18:17:41.145" v="1582" actId="20577"/>
        <pc:sldMkLst>
          <pc:docMk/>
          <pc:sldMk cId="1197349101" sldId="261"/>
        </pc:sldMkLst>
        <pc:spChg chg="mod">
          <ac:chgData name="Runge, Zach" userId="a811579f-0991-4317-a6a5-2900b3f4b6a1" providerId="ADAL" clId="{E4E65434-8F3A-F346-9D01-59C4F0EE8E56}" dt="2024-06-09T18:17:41.145" v="1582" actId="20577"/>
          <ac:spMkLst>
            <pc:docMk/>
            <pc:sldMk cId="1197349101" sldId="261"/>
            <ac:spMk id="3" creationId="{9054193C-89C2-9379-8377-5E9C45F761BA}"/>
          </ac:spMkLst>
        </pc:spChg>
      </pc:sldChg>
      <pc:sldChg chg="ord">
        <pc:chgData name="Runge, Zach" userId="a811579f-0991-4317-a6a5-2900b3f4b6a1" providerId="ADAL" clId="{E4E65434-8F3A-F346-9D01-59C4F0EE8E56}" dt="2024-06-09T17:56:39.522" v="3" actId="20578"/>
        <pc:sldMkLst>
          <pc:docMk/>
          <pc:sldMk cId="1905460660" sldId="267"/>
        </pc:sldMkLst>
      </pc:sldChg>
      <pc:sldChg chg="del">
        <pc:chgData name="Runge, Zach" userId="a811579f-0991-4317-a6a5-2900b3f4b6a1" providerId="ADAL" clId="{E4E65434-8F3A-F346-9D01-59C4F0EE8E56}" dt="2024-06-09T18:16:57.095" v="1574" actId="2696"/>
        <pc:sldMkLst>
          <pc:docMk/>
          <pc:sldMk cId="2968376285" sldId="272"/>
        </pc:sldMkLst>
      </pc:sldChg>
      <pc:sldChg chg="modSp add mod">
        <pc:chgData name="Runge, Zach" userId="a811579f-0991-4317-a6a5-2900b3f4b6a1" providerId="ADAL" clId="{E4E65434-8F3A-F346-9D01-59C4F0EE8E56}" dt="2024-06-09T17:59:41.520" v="68" actId="403"/>
        <pc:sldMkLst>
          <pc:docMk/>
          <pc:sldMk cId="1401842294" sldId="290"/>
        </pc:sldMkLst>
        <pc:spChg chg="mod">
          <ac:chgData name="Runge, Zach" userId="a811579f-0991-4317-a6a5-2900b3f4b6a1" providerId="ADAL" clId="{E4E65434-8F3A-F346-9D01-59C4F0EE8E56}" dt="2024-06-09T17:57:54.856" v="44" actId="14100"/>
          <ac:spMkLst>
            <pc:docMk/>
            <pc:sldMk cId="1401842294" sldId="290"/>
            <ac:spMk id="2" creationId="{A55B8150-B125-AC7C-7FD0-490A9AF78DA2}"/>
          </ac:spMkLst>
        </pc:spChg>
        <pc:spChg chg="mod">
          <ac:chgData name="Runge, Zach" userId="a811579f-0991-4317-a6a5-2900b3f4b6a1" providerId="ADAL" clId="{E4E65434-8F3A-F346-9D01-59C4F0EE8E56}" dt="2024-06-09T17:59:41.520" v="68" actId="403"/>
          <ac:spMkLst>
            <pc:docMk/>
            <pc:sldMk cId="1401842294" sldId="290"/>
            <ac:spMk id="3" creationId="{D178A7F3-8AFC-7861-4F2E-F7ACB11E19BB}"/>
          </ac:spMkLst>
        </pc:spChg>
      </pc:sldChg>
      <pc:sldChg chg="modSp add mod modAnim">
        <pc:chgData name="Runge, Zach" userId="a811579f-0991-4317-a6a5-2900b3f4b6a1" providerId="ADAL" clId="{E4E65434-8F3A-F346-9D01-59C4F0EE8E56}" dt="2024-06-09T18:16:20.552" v="1573" actId="5793"/>
        <pc:sldMkLst>
          <pc:docMk/>
          <pc:sldMk cId="2524059361" sldId="291"/>
        </pc:sldMkLst>
        <pc:spChg chg="mod">
          <ac:chgData name="Runge, Zach" userId="a811579f-0991-4317-a6a5-2900b3f4b6a1" providerId="ADAL" clId="{E4E65434-8F3A-F346-9D01-59C4F0EE8E56}" dt="2024-06-09T18:13:39.897" v="1137" actId="20577"/>
          <ac:spMkLst>
            <pc:docMk/>
            <pc:sldMk cId="2524059361" sldId="291"/>
            <ac:spMk id="2" creationId="{1846F827-75FC-E0AE-B3DF-10E7BAC0ED1E}"/>
          </ac:spMkLst>
        </pc:spChg>
        <pc:spChg chg="mod">
          <ac:chgData name="Runge, Zach" userId="a811579f-0991-4317-a6a5-2900b3f4b6a1" providerId="ADAL" clId="{E4E65434-8F3A-F346-9D01-59C4F0EE8E56}" dt="2024-06-09T18:16:20.552" v="1573" actId="5793"/>
          <ac:spMkLst>
            <pc:docMk/>
            <pc:sldMk cId="2524059361" sldId="291"/>
            <ac:spMk id="3" creationId="{3880FB4F-4B9C-9386-268D-207EA92A3CA4}"/>
          </ac:spMkLst>
        </pc:spChg>
      </pc:sldChg>
      <pc:sldChg chg="addSp modSp new mod">
        <pc:chgData name="Runge, Zach" userId="a811579f-0991-4317-a6a5-2900b3f4b6a1" providerId="ADAL" clId="{E4E65434-8F3A-F346-9D01-59C4F0EE8E56}" dt="2024-06-09T18:11:53.910" v="1079" actId="20577"/>
        <pc:sldMkLst>
          <pc:docMk/>
          <pc:sldMk cId="3875509209" sldId="292"/>
        </pc:sldMkLst>
        <pc:spChg chg="mod">
          <ac:chgData name="Runge, Zach" userId="a811579f-0991-4317-a6a5-2900b3f4b6a1" providerId="ADAL" clId="{E4E65434-8F3A-F346-9D01-59C4F0EE8E56}" dt="2024-06-09T18:11:53.910" v="1079" actId="20577"/>
          <ac:spMkLst>
            <pc:docMk/>
            <pc:sldMk cId="3875509209" sldId="292"/>
            <ac:spMk id="2" creationId="{9939F9FC-AE4A-D2FC-2C7F-31601E5B72F1}"/>
          </ac:spMkLst>
        </pc:spChg>
        <pc:picChg chg="add mod">
          <ac:chgData name="Runge, Zach" userId="a811579f-0991-4317-a6a5-2900b3f4b6a1" providerId="ADAL" clId="{E4E65434-8F3A-F346-9D01-59C4F0EE8E56}" dt="2024-06-09T18:09:28.376" v="1027" actId="1076"/>
          <ac:picMkLst>
            <pc:docMk/>
            <pc:sldMk cId="3875509209" sldId="292"/>
            <ac:picMk id="4" creationId="{6181E6B6-2BBC-3510-DA52-1876D77DFD2F}"/>
          </ac:picMkLst>
        </pc:picChg>
      </pc:sldChg>
      <pc:sldChg chg="addSp delSp modSp add mod">
        <pc:chgData name="Runge, Zach" userId="a811579f-0991-4317-a6a5-2900b3f4b6a1" providerId="ADAL" clId="{E4E65434-8F3A-F346-9D01-59C4F0EE8E56}" dt="2024-06-09T18:11:59.142" v="1089" actId="20577"/>
        <pc:sldMkLst>
          <pc:docMk/>
          <pc:sldMk cId="22051707" sldId="293"/>
        </pc:sldMkLst>
        <pc:spChg chg="mod">
          <ac:chgData name="Runge, Zach" userId="a811579f-0991-4317-a6a5-2900b3f4b6a1" providerId="ADAL" clId="{E4E65434-8F3A-F346-9D01-59C4F0EE8E56}" dt="2024-06-09T18:11:59.142" v="1089" actId="20577"/>
          <ac:spMkLst>
            <pc:docMk/>
            <pc:sldMk cId="22051707" sldId="293"/>
            <ac:spMk id="2" creationId="{9939F9FC-AE4A-D2FC-2C7F-31601E5B72F1}"/>
          </ac:spMkLst>
        </pc:spChg>
        <pc:picChg chg="del">
          <ac:chgData name="Runge, Zach" userId="a811579f-0991-4317-a6a5-2900b3f4b6a1" providerId="ADAL" clId="{E4E65434-8F3A-F346-9D01-59C4F0EE8E56}" dt="2024-06-09T18:10:10.993" v="1029" actId="478"/>
          <ac:picMkLst>
            <pc:docMk/>
            <pc:sldMk cId="22051707" sldId="293"/>
            <ac:picMk id="4" creationId="{6181E6B6-2BBC-3510-DA52-1876D77DFD2F}"/>
          </ac:picMkLst>
        </pc:picChg>
        <pc:picChg chg="add mod">
          <ac:chgData name="Runge, Zach" userId="a811579f-0991-4317-a6a5-2900b3f4b6a1" providerId="ADAL" clId="{E4E65434-8F3A-F346-9D01-59C4F0EE8E56}" dt="2024-06-09T18:10:23.524" v="1033" actId="1076"/>
          <ac:picMkLst>
            <pc:docMk/>
            <pc:sldMk cId="22051707" sldId="293"/>
            <ac:picMk id="5" creationId="{70B58DA3-6F07-3A55-17C8-1CFAF84FEE6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9BF65-E4FE-E040-A21E-71EE8BA287EC}" type="datetimeFigureOut">
              <a:rPr lang="en-US" smtClean="0"/>
              <a:t>6/9/24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2F808-9AF0-8741-A448-D1857C55A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7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Zack’s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53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9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87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06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Zack’s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8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Zack’s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1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15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18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30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6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76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Zach’s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2F808-9AF0-8741-A448-D1857C55A8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108" y="6244983"/>
            <a:ext cx="2743200" cy="365125"/>
          </a:xfrm>
        </p:spPr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44983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6400" y="6244983"/>
            <a:ext cx="2743200" cy="365125"/>
          </a:xfrm>
        </p:spPr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7609" y="1652952"/>
            <a:ext cx="2628900" cy="452401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652954"/>
            <a:ext cx="8219831" cy="45240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252046"/>
            <a:ext cx="9796584" cy="1115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5031"/>
            <a:ext cx="3932237" cy="973015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65031"/>
            <a:ext cx="6172200" cy="42960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37692"/>
            <a:ext cx="3932237" cy="32312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65031"/>
            <a:ext cx="3932237" cy="803030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65031"/>
            <a:ext cx="6172200" cy="4296020"/>
          </a:xfrm>
          <a:noFill/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91154"/>
            <a:ext cx="3932237" cy="33778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48604"/>
            <a:ext cx="960315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41FD-D06B-EA42-A3A7-3BA69B7CF81B}" type="datetimeFigureOut">
              <a:rPr lang="en-US" smtClean="0"/>
              <a:t>6/9/24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7278-7687-3448-A6B0-227CFE0C9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coveryanswers.org/addictionary/" TargetMode="External"/><Relationship Id="rId3" Type="http://schemas.openxmlformats.org/officeDocument/2006/relationships/hyperlink" Target="https://publications.aap.org/pediatrics/article/149/6/e2022057529/188090/" TargetMode="External"/><Relationship Id="rId7" Type="http://schemas.openxmlformats.org/officeDocument/2006/relationships/hyperlink" Target="https://www.recoveryconnections.org.uk/recovery-friendly-pledge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2202/1949-6605.622" TargetMode="External"/><Relationship Id="rId5" Type="http://schemas.openxmlformats.org/officeDocument/2006/relationships/hyperlink" Target="https://beforeitstoolate.maryland.gov/dashboard" TargetMode="External"/><Relationship Id="rId4" Type="http://schemas.openxmlformats.org/officeDocument/2006/relationships/hyperlink" Target="https://www.youtube.com/watch?v=2xdQELDZ73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zrunge@towson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wson.edu/alcohol-tobacco-drug-prevention-center/documents/ncha-spring-202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wson.edu/alcohol-tobacco-drug-prevention-cent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tod@towson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coveryanswers.org/addiction-ar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E5DC-F785-3C44-8D74-72C83B990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Bringing Recovery Allyship to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3FB4D-68CC-6D49-9F8F-3A82CADE9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Create a Supportive Environment for Students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Zach Runge, M.A. </a:t>
            </a:r>
          </a:p>
        </p:txBody>
      </p:sp>
    </p:spTree>
    <p:extLst>
      <p:ext uri="{BB962C8B-B14F-4D97-AF65-F5344CB8AC3E}">
        <p14:creationId xmlns:p14="http://schemas.microsoft.com/office/powerpoint/2010/main" val="165096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F827-75FC-E0AE-B3DF-10E7BAC0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Implementing a LMS Resource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FB4F-4B9C-9386-268D-207EA92A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Partner with your university’s ATOD Prevention and/or Counseling Centers to include all relevant information and policies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Keep it as up-to-date as possible with campus and community trainings, events, etc. as well as current research and discussions from the field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Periodically remind students about the hub in a low-stakes way – it is a resource, not a requirement </a:t>
            </a:r>
          </a:p>
        </p:txBody>
      </p:sp>
    </p:spTree>
    <p:extLst>
      <p:ext uri="{BB962C8B-B14F-4D97-AF65-F5344CB8AC3E}">
        <p14:creationId xmlns:p14="http://schemas.microsoft.com/office/powerpoint/2010/main" val="252405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414A-A5F6-A866-B883-EFF5DA875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Incorporating Allyship: Raising Awareness through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203F6-567C-6048-E150-47916D3E8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8377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Consider adding assignments or segments that discuss substance use and recovery in meaningful ways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In my Rhetorical Theory &amp; Criticism course, we have a module focused on the messages in popular culture texts surrounding substance use and the impact on audiences’ understanding of 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Example: In my Public Speaking course, I use the topics of substance use/recovery when providing example informative or persuasive speeches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Some courses/subject areas may be easier to incorporate assignments related to substance use and recovery than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Whether or not you can integrate these types of assignments/discussions, continue to promote training and resources to students. Be open to discussing their experiences without judgement or stigma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674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Complaints from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asked to present or talk about substance use or recovery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Comments that normalize substance use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Food with alcohol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Having it assumed they want to work in substance use or treatment fields</a:t>
            </a:r>
          </a:p>
        </p:txBody>
      </p:sp>
    </p:spTree>
    <p:extLst>
      <p:ext uri="{BB962C8B-B14F-4D97-AF65-F5344CB8AC3E}">
        <p14:creationId xmlns:p14="http://schemas.microsoft.com/office/powerpoint/2010/main" val="269750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E158D-7D61-90AB-C8F8-BD4BAC51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Allyship into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9DBBB-323F-DB5B-E1B1-C04A92D46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6040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Let’s collaborate! Share your own ideas for ways to incorporate recovery allyship in our classrooms/curriculum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some initiatives you may already be implementing or plan to implement?</a:t>
            </a:r>
          </a:p>
        </p:txBody>
      </p:sp>
    </p:spTree>
    <p:extLst>
      <p:ext uri="{BB962C8B-B14F-4D97-AF65-F5344CB8AC3E}">
        <p14:creationId xmlns:p14="http://schemas.microsoft.com/office/powerpoint/2010/main" val="59907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FF38-EB57-A523-52F5-61759F91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Allyship Resources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DB2B65-EE35-C6EA-6700-085B539035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638300" y="2197894"/>
            <a:ext cx="3581400" cy="36068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404E60-ADBA-D3A3-98E4-E3ADF59DD8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If you want to learn more about how to support students in recovery, scan the QR code or visit </a:t>
            </a:r>
            <a:r>
              <a:rPr lang="en-US" dirty="0" err="1"/>
              <a:t>linktr.ee</a:t>
            </a:r>
            <a:r>
              <a:rPr lang="en-US" dirty="0"/>
              <a:t>/</a:t>
            </a:r>
            <a:r>
              <a:rPr lang="en-US" dirty="0" err="1"/>
              <a:t>recovery_resources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760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0B42-AA9C-96B9-1C41-1DE48CAA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7AF7-ADBD-6F2F-0E31-5CB791D78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830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American Academy of Pediatrics. (2022, May 23). Recommended terminology for substance use disorders in the care of children, adolescents, young adults, and families. </a:t>
            </a:r>
            <a:r>
              <a:rPr lang="en-US" dirty="0">
                <a:hlinkClick r:id="rId3"/>
              </a:rPr>
              <a:t>https://publications.aap.org/pediatrics/article/149/6/e2022057529/188090/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Johns Hopkins Medicine. (2022, July 6). Words matter: Reducing the stigma of addiction through language [Video]. YouTube. </a:t>
            </a:r>
            <a:r>
              <a:rPr lang="en-US" dirty="0">
                <a:hlinkClick r:id="rId4"/>
              </a:rPr>
              <a:t>https://www.youtube.com/watch?v=2xdQELDZ73g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Opioid Operational Command Center. (2023). Maryland’s overdose data dashboard. State of Maryland. </a:t>
            </a:r>
            <a:r>
              <a:rPr lang="en-US" dirty="0">
                <a:hlinkClick r:id="rId5"/>
              </a:rPr>
              <a:t>https://beforeitstoolate.maryland.gov/dashboard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Perron, B. E., </a:t>
            </a:r>
            <a:r>
              <a:rPr lang="en-US" dirty="0" err="1"/>
              <a:t>Grahovac</a:t>
            </a:r>
            <a:r>
              <a:rPr lang="en-US" dirty="0"/>
              <a:t>, I. D., Uppal, J. S., </a:t>
            </a:r>
            <a:r>
              <a:rPr lang="en-US" dirty="0" err="1"/>
              <a:t>Granillo</a:t>
            </a:r>
            <a:r>
              <a:rPr lang="en-US" dirty="0"/>
              <a:t>, M. T., Shutter, J., &amp; Porter, C. A. (2011). Supporting students in recovery on college campuses: Opportunities for student affairs professionals. </a:t>
            </a:r>
            <a:r>
              <a:rPr lang="en-US" i="1" dirty="0"/>
              <a:t>Journal of student affairs research and practice, 48(1</a:t>
            </a:r>
            <a:r>
              <a:rPr lang="en-US" dirty="0"/>
              <a:t>), 47–64. </a:t>
            </a:r>
            <a:r>
              <a:rPr lang="en-US" dirty="0">
                <a:hlinkClick r:id="rId6"/>
              </a:rPr>
              <a:t>https://doi.org/10.2202/1949-6605.622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Recovery Connections (2022, July). </a:t>
            </a:r>
            <a:r>
              <a:rPr lang="en-US" i="1" dirty="0"/>
              <a:t>Developing a Recovery Friendly University Pledge. </a:t>
            </a:r>
            <a:r>
              <a:rPr lang="en-US" dirty="0">
                <a:hlinkClick r:id="rId7"/>
              </a:rPr>
              <a:t>https://www.recoveryconnections.org.uk/recovery-friendly-pledge/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dirty="0"/>
              <a:t>Research Recovery Institute (n.d.). </a:t>
            </a:r>
            <a:r>
              <a:rPr lang="en-US" i="1" dirty="0" err="1"/>
              <a:t>Addictionary</a:t>
            </a:r>
            <a:r>
              <a:rPr lang="en-US" i="1" dirty="0"/>
              <a:t>. </a:t>
            </a:r>
            <a:r>
              <a:rPr lang="en-US" dirty="0">
                <a:hlinkClick r:id="rId8"/>
              </a:rPr>
              <a:t>https://www.recoveryanswers.org/addictionary/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06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60FBC-97A7-3C27-1C8D-567923AFD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627E4-A55F-6354-BC87-8C056A7479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Zach Runge: </a:t>
            </a:r>
            <a:r>
              <a:rPr lang="en-US" dirty="0">
                <a:hlinkClick r:id="rId3"/>
              </a:rPr>
              <a:t>zrunge@towson.edu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2E95-4736-BB4B-19D5-7513FF44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Key Facts &amp; Figures at 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EC6C4-5618-7C58-4524-2ECCC6324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Proxima Nova"/>
              </a:rPr>
              <a:t>65.5% of TU students drank alcohol in the last 3 months</a:t>
            </a:r>
          </a:p>
          <a:p>
            <a:pPr marL="0" indent="0">
              <a:buNone/>
            </a:pPr>
            <a:endParaRPr lang="en-US" dirty="0">
              <a:latin typeface="Proxima Nova"/>
            </a:endParaRPr>
          </a:p>
          <a:p>
            <a:r>
              <a:rPr lang="en-US" dirty="0">
                <a:latin typeface="Proxima Nova"/>
              </a:rPr>
              <a:t>30.3% of TU students used marijuana/cannabis in the last 3 months</a:t>
            </a:r>
          </a:p>
          <a:p>
            <a:pPr marL="0" indent="0">
              <a:buNone/>
            </a:pPr>
            <a:endParaRPr lang="en-US" dirty="0">
              <a:latin typeface="Proxima Nova"/>
            </a:endParaRPr>
          </a:p>
          <a:p>
            <a:r>
              <a:rPr lang="en-US" dirty="0">
                <a:latin typeface="Proxima Nova"/>
              </a:rPr>
              <a:t>13.5% of TU students used illegal drugs other than marijuana/cannabis in the last year</a:t>
            </a:r>
          </a:p>
          <a:p>
            <a:pPr marL="0" indent="0">
              <a:buNone/>
            </a:pPr>
            <a:r>
              <a:rPr lang="en-US" sz="1300" dirty="0">
                <a:latin typeface="Proxima Nova"/>
              </a:rPr>
              <a:t>TU Data based on Randomized Undergraduate Sample, National College Health Assessment Spring 2022: </a:t>
            </a:r>
            <a:r>
              <a:rPr lang="en-US" sz="1300" dirty="0">
                <a:latin typeface="Proxima Nova"/>
                <a:hlinkClick r:id="rId3"/>
              </a:rPr>
              <a:t>https://www.towson.edu/alcohol-tobacco-drug-prevention-center/documents/ncha-spring-2022.pdf</a:t>
            </a:r>
            <a:r>
              <a:rPr lang="en-US" sz="1300" dirty="0">
                <a:latin typeface="Proxima Nova"/>
              </a:rPr>
              <a:t> </a:t>
            </a:r>
            <a:endParaRPr lang="en-US" sz="1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3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70BA-E8B8-1C5B-CFED-7F82E296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Services at 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B6728-9D93-D6DD-D745-20AFA7CBD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Tigers in Recovery </a:t>
            </a:r>
          </a:p>
          <a:p>
            <a:endParaRPr lang="en-US" dirty="0"/>
          </a:p>
          <a:p>
            <a:r>
              <a:rPr lang="en-US" dirty="0"/>
              <a:t>Alcohol, Tobacco, and Other Drug (ATOD) Abuse Prevention Center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Counseling Center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Recovery Ally, Adult Mental Health First Aid, Overdose Response Trainings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Accessibility and Disability Services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598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F8B5-D010-43D2-462B-B376D50A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Incorporating Allyship: Crafting a Recovery-Friendly Pledge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4193C-89C2-9379-8377-5E9C45F76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pledge is an opportunity for us to express our commitment to supporting students in recovery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According to resources from Recovery Connections (2022), these pledges should aim to be non-discriminatory, open-minded, celebratory, and recovery-specific (emphasizing that it is achievable)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Incorporating a recovery-friendly pledge and information about campus initiatives into our syllabi and discussing them with students during review can go a long way in fostering a supportive environment and raising awareness about resources</a:t>
            </a:r>
          </a:p>
        </p:txBody>
      </p:sp>
    </p:spTree>
    <p:extLst>
      <p:ext uri="{BB962C8B-B14F-4D97-AF65-F5344CB8AC3E}">
        <p14:creationId xmlns:p14="http://schemas.microsoft.com/office/powerpoint/2010/main" val="119734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8150-B125-AC7C-7FD0-490A9AF7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Recovery-Friendly Pledge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8A7F3-8AFC-7861-4F2E-F7ACB11E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As a faculty member within the Department of Communication Studies at Towson University, I pledge to foster a recovery-friendly environment for our students, the university, and community at large. I take a supportive approach to recovery, understanding the need for inclusivity and community. I celebrate those in recovery from all forms of addictive behaviors and value their resilience and determination. I understand that recovery does not occur in a straight line and that it must be individualized and inclusive of all experiences. I welcome and celebrate those in all stages of recovery and am committed to advocating for support across the university. I am a trained on-campus recovery ally, meaning members of the university can come to me for a safe and encouraging environment to learn about resources. As work continues to foster this environment, I pledge to research, learn, and promote a recovery-friendly approach in all aspects of my work.</a:t>
            </a:r>
          </a:p>
        </p:txBody>
      </p:sp>
    </p:spTree>
    <p:extLst>
      <p:ext uri="{BB962C8B-B14F-4D97-AF65-F5344CB8AC3E}">
        <p14:creationId xmlns:p14="http://schemas.microsoft.com/office/powerpoint/2010/main" val="190546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8150-B125-AC7C-7FD0-490A9AF7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Substance Use Resources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8A7F3-8AFC-7861-4F2E-F7ACB11E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3200" dirty="0"/>
              <a:t>Students impacted by substance use or who are actively in recovery have a variety of support services available on TU’s campus. Supportive communities are a key resource needed for successful drug prevention and harm reduction efforts. For more information, including our collegiate recovery program, please visit the Alcohol, Tobacco, &amp; Other Drug Abuse (ATOD) Prevention Center’s website at </a:t>
            </a:r>
            <a:r>
              <a:rPr lang="en-US" sz="3200" dirty="0">
                <a:hlinkClick r:id="rId3"/>
              </a:rPr>
              <a:t>https://www.towson.edu/alcohol-tobacco-drug-prevention-center/</a:t>
            </a:r>
            <a:r>
              <a:rPr lang="en-US" sz="3200" dirty="0"/>
              <a:t> or email </a:t>
            </a:r>
            <a:r>
              <a:rPr lang="en-US" sz="3200" dirty="0">
                <a:hlinkClick r:id="rId4"/>
              </a:rPr>
              <a:t>atod@towson.edu</a:t>
            </a:r>
            <a:r>
              <a:rPr lang="en-US" sz="3200" dirty="0"/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140184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F827-75FC-E0AE-B3DF-10E7BAC0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Incorporating Allyship: Promoting Campus and Community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FB4F-4B9C-9386-268D-207EA92A3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5240"/>
          </a:xfrm>
        </p:spPr>
        <p:txBody>
          <a:bodyPr>
            <a:noAutofit/>
          </a:bodyPr>
          <a:lstStyle/>
          <a:p>
            <a:r>
              <a:rPr lang="en-US" sz="2000" dirty="0"/>
              <a:t>Design and implement a resource module in your course’s learning management system (Blackboard, Canvas, etc.)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module can include information about campus resources and trainings as well as local community resources to connect with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Look for easily accessible and understandable resources that can also help to explain what to say, what not to say, and why </a:t>
            </a:r>
          </a:p>
          <a:p>
            <a:pPr lvl="1"/>
            <a:r>
              <a:rPr lang="en-US" sz="1800" dirty="0"/>
              <a:t>Example: Recovery Research Institute’s </a:t>
            </a:r>
            <a:r>
              <a:rPr lang="en-US" sz="1800" dirty="0">
                <a:hlinkClick r:id="rId3"/>
              </a:rPr>
              <a:t>Addictionary</a:t>
            </a:r>
            <a:r>
              <a:rPr lang="en-US" sz="1800" dirty="0"/>
              <a:t> can help faculty and students make a conscience effort to use empathetic, person-first language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Providing access to campus and community resources within their courses may help students impacted by substance use know the supports available to them</a:t>
            </a:r>
          </a:p>
        </p:txBody>
      </p:sp>
    </p:spTree>
    <p:extLst>
      <p:ext uri="{BB962C8B-B14F-4D97-AF65-F5344CB8AC3E}">
        <p14:creationId xmlns:p14="http://schemas.microsoft.com/office/powerpoint/2010/main" val="308791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F9FC-AE4A-D2FC-2C7F-31601E5B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LMS Resource Hub from Anne Arundel Community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58A8-A88B-BE0F-711D-5B6C6D732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81E6B6-2BBC-3510-DA52-1876D77DF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60503"/>
            <a:ext cx="7772400" cy="52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0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F9FC-AE4A-D2FC-2C7F-31601E5B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LMS Resource Hub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58A8-A88B-BE0F-711D-5B6C6D732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B58DA3-6F07-3A55-17C8-1CFAF84FE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67" y="2052577"/>
            <a:ext cx="93118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wson">
      <a:dk1>
        <a:srgbClr val="000000"/>
      </a:dk1>
      <a:lt1>
        <a:srgbClr val="FFFFFF"/>
      </a:lt1>
      <a:dk2>
        <a:srgbClr val="44546A"/>
      </a:dk2>
      <a:lt2>
        <a:srgbClr val="DDDDDD"/>
      </a:lt2>
      <a:accent1>
        <a:srgbClr val="FFBB00"/>
      </a:accent1>
      <a:accent2>
        <a:srgbClr val="DDDDDD"/>
      </a:accent2>
      <a:accent3>
        <a:srgbClr val="3C3C3C"/>
      </a:accent3>
      <a:accent4>
        <a:srgbClr val="FFC000"/>
      </a:accent4>
      <a:accent5>
        <a:srgbClr val="CC9900"/>
      </a:accent5>
      <a:accent6>
        <a:srgbClr val="70AD47"/>
      </a:accent6>
      <a:hlink>
        <a:srgbClr val="CC9900"/>
      </a:hlink>
      <a:folHlink>
        <a:srgbClr val="DDDD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 Gold-169.potx" id="{E0F4F5E5-A25D-43C3-BEFF-0489C0D439C0}" vid="{A30672E6-075A-4CC8-A48C-7B55525D48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02E278A1D074D8512E3DC5B482961" ma:contentTypeVersion="4" ma:contentTypeDescription="Create a new document." ma:contentTypeScope="" ma:versionID="eb8358ccb825752212ca00fb3c8f72eb">
  <xsd:schema xmlns:xsd="http://www.w3.org/2001/XMLSchema" xmlns:xs="http://www.w3.org/2001/XMLSchema" xmlns:p="http://schemas.microsoft.com/office/2006/metadata/properties" xmlns:ns2="01079ffb-da09-4d34-ab60-9352559ada08" targetNamespace="http://schemas.microsoft.com/office/2006/metadata/properties" ma:root="true" ma:fieldsID="988d916ffb68ac24827bdf55e24b3829" ns2:_="">
    <xsd:import namespace="01079ffb-da09-4d34-ab60-9352559ada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79ffb-da09-4d34-ab60-9352559a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5BC515-9011-42C6-A77D-9FAFB474AD10}">
  <ds:schemaRefs>
    <ds:schemaRef ds:uri="http://www.w3.org/XML/1998/namespace"/>
    <ds:schemaRef ds:uri="01079ffb-da09-4d34-ab60-9352559ada08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A488AD9-142A-46D8-9D6F-BB0DB61DF7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9B471B-4004-4A02-A454-CD60904355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79ffb-da09-4d34-ab60-9352559ad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1194</Words>
  <Application>Microsoft Macintosh PowerPoint</Application>
  <PresentationFormat>Widescreen</PresentationFormat>
  <Paragraphs>113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Proxima Nova</vt:lpstr>
      <vt:lpstr>Office Theme</vt:lpstr>
      <vt:lpstr>Bringing Recovery Allyship to the Classroom</vt:lpstr>
      <vt:lpstr>Some Key Facts &amp; Figures at TU</vt:lpstr>
      <vt:lpstr>Support Services at TU</vt:lpstr>
      <vt:lpstr>Incorporating Allyship: Crafting a Recovery-Friendly Pledge</vt:lpstr>
      <vt:lpstr>Example Recovery-Friendly Pledge</vt:lpstr>
      <vt:lpstr>Example Substance Use Resources Language</vt:lpstr>
      <vt:lpstr>Incorporating Allyship: Promoting Campus and Community Resources</vt:lpstr>
      <vt:lpstr>Example LMS Resource Hub from Anne Arundel Community College</vt:lpstr>
      <vt:lpstr>Example LMS Resource Hub Cont.</vt:lpstr>
      <vt:lpstr>Tips for Implementing a LMS Resource Hub</vt:lpstr>
      <vt:lpstr>Incorporating Allyship: Raising Awareness through Assignments</vt:lpstr>
      <vt:lpstr>Common Complaints from Students</vt:lpstr>
      <vt:lpstr>Putting Allyship into Practice</vt:lpstr>
      <vt:lpstr>Additional Allyship Resources</vt:lpstr>
      <vt:lpstr>References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Recovery Allyship into the Classroom</dc:title>
  <dc:creator>Runge, Zachary L.</dc:creator>
  <cp:lastModifiedBy>Runge, Zachary L.</cp:lastModifiedBy>
  <cp:revision>10</cp:revision>
  <cp:lastPrinted>2024-06-07T17:31:16Z</cp:lastPrinted>
  <dcterms:created xsi:type="dcterms:W3CDTF">2024-01-03T14:53:44Z</dcterms:created>
  <dcterms:modified xsi:type="dcterms:W3CDTF">2024-06-09T18:17:50Z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0x01010082E02E278A1D074D8512E3DC5B482961</vt:lpwstr>
  </property>
</Properties>
</file>