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3e8df23d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03e8df23d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3e8df23d2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03e8df23d2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03e8df23d2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03e8df23d2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03e8df23d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03e8df23d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03e8df23d2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03e8df23d2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03e8df23d2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03e8df23d2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03e8df23d2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03e8df23d2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47829bf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47829bf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03e8df23d2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03e8df23d2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47829bfd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47829bfd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3e8df23d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03e8df23d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03e8df23d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03e8df23d2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03e8df23d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03e8df23d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3e8df23d2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3e8df23d2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03e8df23d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03e8df23d2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lusionlondon.org.uk/about-us/disability-in-london/social-model/the-social-model-of-disability-and-the-cultural-model-of-deafnes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aldesign.ie/about-universal-design/the-7-principl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4bjc9c.a2cdn1.secureserver.net/wp-content/uploads/2021/08/Collegiate-Recovery-Best-Practice-Guide.pdf?time=172711710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4bjc9c.a2cdn1.secureserver.net/wp-content/uploads/2021/08/Collegiate-Recovery-Best-Practice-Guide.pdf?time=172711710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atimmerman@gmail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ingleyd0407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ata.org/factsheet/ada-addiction-recovery-and-employment#:~:text=Use%20of%20Drugs-,The%20ADA%20protects%20a%20person%20in%20recovery%20who%20is%20no,such%20as%20opioids%20or%20morphi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lusionlondon.org.uk/about-us/disability-in-london/social-model/the-social-model-of-disability-and-the-cultural-model-of-deafnes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nclusionlondon.org.uk/about-us/disability-in-london/social-model/the-social-model-of-disability-and-the-cultural-model-of-deafnes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lusionlondon.org.uk/about-us/disability-in-london/social-model/the-social-model-of-disability-and-the-cultural-model-of-deafnes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lusionlondon.org.uk/about-us/disability-in-london/social-model/the-social-model-of-disability-and-the-cultural-model-of-deafnes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sabilityrightsuk.org/social-model-disability-langua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1887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the Social Model of Disability to Support Students in Recovery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6143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Joanna Timmerman, MA (she/her)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Dee Singley, PhD (she/they)</a:t>
            </a:r>
            <a:endParaRPr/>
          </a:p>
        </p:txBody>
      </p:sp>
      <p:sp>
        <p:nvSpPr>
          <p:cNvPr id="56" name="Google Shape;56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944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949100"/>
            <a:ext cx="9144000" cy="1944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Removing or reducing barriers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Often, the solutions to barriers benefit everyone, not just Disabled people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311700" y="1899050"/>
            <a:ext cx="4260300" cy="28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Barrier</a:t>
            </a:r>
            <a:r>
              <a:rPr lang="en"/>
              <a:t>: steps to an entrance make the space inaccessible to wheelchair users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Solution</a:t>
            </a:r>
            <a:r>
              <a:rPr lang="en"/>
              <a:t>: installation of a ramp and actuator on the door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Additional benefits</a:t>
            </a:r>
            <a:r>
              <a:rPr lang="en"/>
              <a:t>: people pushing strollers or carrying multiple items can use this entrance with ease</a:t>
            </a:r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4731350" y="1899050"/>
            <a:ext cx="4260300" cy="28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Barrier</a:t>
            </a:r>
            <a:r>
              <a:rPr lang="en"/>
              <a:t>: apartment intercom system does not have video, making it inaccessible to Deaf and HoH users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Solution</a:t>
            </a:r>
            <a:r>
              <a:rPr lang="en"/>
              <a:t>: installation of a video intercom system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Additional benefits</a:t>
            </a:r>
            <a:r>
              <a:rPr lang="en"/>
              <a:t>: people who feel vulnerable may feel more secure</a:t>
            </a:r>
            <a:endParaRPr/>
          </a:p>
        </p:txBody>
      </p:sp>
      <p:sp>
        <p:nvSpPr>
          <p:cNvPr id="128" name="Google Shape;128;p22"/>
          <p:cNvSpPr txBox="1"/>
          <p:nvPr/>
        </p:nvSpPr>
        <p:spPr>
          <a:xfrm>
            <a:off x="7135500" y="4703625"/>
            <a:ext cx="190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Inclusion London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31" name="Google Shape;131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Design</a:t>
            </a:r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Equitable Use</a:t>
            </a:r>
            <a:r>
              <a:rPr lang="en"/>
              <a:t> - </a:t>
            </a:r>
            <a:r>
              <a:rPr lang="en" sz="1600"/>
              <a:t>Provide the same means of use for all users: identical whenever possible; equivalent when not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Flexibility in Use</a:t>
            </a:r>
            <a:r>
              <a:rPr lang="en"/>
              <a:t> - </a:t>
            </a:r>
            <a:r>
              <a:rPr lang="en" sz="1600"/>
              <a:t>Provide adaptability to the user's pace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Simple and Intuitive Use</a:t>
            </a:r>
            <a:r>
              <a:rPr lang="en"/>
              <a:t> - </a:t>
            </a:r>
            <a:r>
              <a:rPr lang="en" sz="1600"/>
              <a:t>Arrange information consistent with its importance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Perceptible Information</a:t>
            </a:r>
            <a:r>
              <a:rPr lang="en"/>
              <a:t> - </a:t>
            </a:r>
            <a:r>
              <a:rPr lang="en" sz="1600"/>
              <a:t>Use different modes (pictorial, verbal, tactile) for redundant presentation of essential information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Tolerance for Error</a:t>
            </a:r>
            <a:r>
              <a:rPr lang="en"/>
              <a:t> - </a:t>
            </a:r>
            <a:r>
              <a:rPr lang="en" sz="1600"/>
              <a:t>Arrange elements to minimize hazards and errors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Low Physical Effort</a:t>
            </a:r>
            <a:r>
              <a:rPr lang="en"/>
              <a:t> - </a:t>
            </a:r>
            <a:r>
              <a:rPr lang="en" sz="1600"/>
              <a:t>Allow user to maintain a neutral body position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Size and Space for Approach and Use</a:t>
            </a:r>
            <a:r>
              <a:rPr lang="en"/>
              <a:t> - </a:t>
            </a:r>
            <a:r>
              <a:rPr lang="en" sz="1600"/>
              <a:t>Provide adequate space for the use of assistive devices or personal assistance</a:t>
            </a:r>
            <a:endParaRPr sz="1600"/>
          </a:p>
        </p:txBody>
      </p:sp>
      <p:sp>
        <p:nvSpPr>
          <p:cNvPr id="138" name="Google Shape;138;p23"/>
          <p:cNvSpPr txBox="1"/>
          <p:nvPr/>
        </p:nvSpPr>
        <p:spPr>
          <a:xfrm>
            <a:off x="5725075" y="4703625"/>
            <a:ext cx="331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Center for Excellence in Universal Design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39" name="Google Shape;139;p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Social Model on college campuses</a:t>
            </a:r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Dismantling attitudinal barriers: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Campus-wide conversations about ableism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Viewing disability as diversity and culture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Promoting universal design with faculty and campus partners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Dismantling institutional barriers: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Reconsidering documentation guidelines or requirements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Designating accessible spaces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Ensuring clear and digestible communication</a:t>
            </a:r>
            <a:endParaRPr/>
          </a:p>
        </p:txBody>
      </p:sp>
      <p:sp>
        <p:nvSpPr>
          <p:cNvPr id="146" name="Google Shape;146;p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Brainstorming solutions (pt. 1)</a:t>
            </a:r>
            <a:endParaRPr dirty="0"/>
          </a:p>
        </p:txBody>
      </p:sp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353725" y="1169400"/>
            <a:ext cx="4260300" cy="28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Barrier</a:t>
            </a:r>
            <a:r>
              <a:rPr lang="en"/>
              <a:t>: pressure or expectations to participate in drug use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Solution</a:t>
            </a:r>
            <a:r>
              <a:rPr lang="en"/>
              <a:t>: recovery-supportive social programming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Additional benefits</a:t>
            </a:r>
            <a:r>
              <a:rPr lang="en"/>
              <a:t>: more opportunities for social connection and belonging with diverse interests</a:t>
            </a:r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body" idx="1"/>
          </p:nvPr>
        </p:nvSpPr>
        <p:spPr>
          <a:xfrm>
            <a:off x="4614025" y="1169400"/>
            <a:ext cx="4260300" cy="28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Barrier</a:t>
            </a:r>
            <a:r>
              <a:rPr lang="en"/>
              <a:t>: negative attitudes around people with SUD or in recovery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Solution</a:t>
            </a:r>
            <a:r>
              <a:rPr lang="en"/>
              <a:t>: bias and ally training for faculty and staff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Additional benefits</a:t>
            </a:r>
            <a:r>
              <a:rPr lang="en"/>
              <a:t>: addresses biases across a variety of identities</a:t>
            </a:r>
            <a:endParaRPr/>
          </a:p>
        </p:txBody>
      </p:sp>
      <p:sp>
        <p:nvSpPr>
          <p:cNvPr id="152" name="Google Shape;152;p25"/>
          <p:cNvSpPr txBox="1"/>
          <p:nvPr/>
        </p:nvSpPr>
        <p:spPr>
          <a:xfrm>
            <a:off x="5725075" y="4703625"/>
            <a:ext cx="331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ARHE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55" name="Google Shape;155;p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Brainstorming solutions (pt. 2)</a:t>
            </a:r>
            <a:endParaRPr dirty="0"/>
          </a:p>
        </p:txBody>
      </p:sp>
      <p:sp>
        <p:nvSpPr>
          <p:cNvPr id="162" name="Google Shape;162;p26"/>
          <p:cNvSpPr txBox="1">
            <a:spLocks noGrp="1"/>
          </p:cNvSpPr>
          <p:nvPr>
            <p:ph type="body" idx="1"/>
          </p:nvPr>
        </p:nvSpPr>
        <p:spPr>
          <a:xfrm>
            <a:off x="353725" y="1169400"/>
            <a:ext cx="4260300" cy="28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Barrier</a:t>
            </a:r>
            <a:r>
              <a:rPr lang="en"/>
              <a:t>: isolation from support systems or mutual aid meetings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Solution</a:t>
            </a:r>
            <a:r>
              <a:rPr lang="en"/>
              <a:t>: college-provided or sponsored transportation in the community (e.g., BMC Septa Pass)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Additional benefits</a:t>
            </a:r>
            <a:r>
              <a:rPr lang="en"/>
              <a:t>: supports students who need to work or are caretakers</a:t>
            </a:r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>
            <a:off x="4614025" y="1169400"/>
            <a:ext cx="4260300" cy="28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Barrier</a:t>
            </a:r>
            <a:r>
              <a:rPr lang="en"/>
              <a:t>: proximity to drugs and use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Solution</a:t>
            </a:r>
            <a:r>
              <a:rPr lang="en"/>
              <a:t>: recovery housing or other housing accommodations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/>
              <a:t>Additional benefits</a:t>
            </a:r>
            <a:r>
              <a:rPr lang="en"/>
              <a:t>: supports students with PTSD or anxiety, etc.</a:t>
            </a:r>
            <a:endParaRPr/>
          </a:p>
        </p:txBody>
      </p:sp>
      <p:sp>
        <p:nvSpPr>
          <p:cNvPr id="161" name="Google Shape;161;p26"/>
          <p:cNvSpPr txBox="1"/>
          <p:nvPr/>
        </p:nvSpPr>
        <p:spPr>
          <a:xfrm>
            <a:off x="5725075" y="4703625"/>
            <a:ext cx="331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ARHE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64" name="Google Shape;164;p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employing a Social Model</a:t>
            </a:r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Environmental First Approach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Places responsibility on institutions to address discrimination and systemic barriers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Easier, faster support for students in recovery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Inclusive, less bureaucratic process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Focus on proactive change (not reactive)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Reduces culture of shame or stigma surrounding SUD and recovery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Holistic and responsive to student needs</a:t>
            </a:r>
            <a:endParaRPr sz="2000"/>
          </a:p>
        </p:txBody>
      </p:sp>
      <p:sp>
        <p:nvSpPr>
          <p:cNvPr id="171" name="Google Shape;171;p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 Questions?</a:t>
            </a:r>
            <a:endParaRPr/>
          </a:p>
        </p:txBody>
      </p:sp>
      <p:sp>
        <p:nvSpPr>
          <p:cNvPr id="177" name="Google Shape;177;p28"/>
          <p:cNvSpPr txBox="1">
            <a:spLocks noGrp="1"/>
          </p:cNvSpPr>
          <p:nvPr>
            <p:ph type="subTitle" idx="1"/>
          </p:nvPr>
        </p:nvSpPr>
        <p:spPr>
          <a:xfrm>
            <a:off x="311700" y="40044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joannatimmerman@gmail.com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dee.m.singley@gmail.com</a:t>
            </a:r>
            <a:endParaRPr/>
          </a:p>
        </p:txBody>
      </p:sp>
      <p:sp>
        <p:nvSpPr>
          <p:cNvPr id="178" name="Google Shape;178;p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944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949100"/>
            <a:ext cx="9144000" cy="1944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Recovery in Higher Education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Recovery defined: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Students who are actively working to manage substance use disorders to maintain sobriety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Process of change where students have expectations to improve health and wellness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Developing a new lifestyle and set of coping mechanisms to manage stress, emotions, and triggers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Live self-directed lives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recovery looks like for a college student: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Balancing academic, social pressures and personal wellness.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Managing triggers (social, academic, and environmental)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Pressure, campus culture, access to substances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Navigating barriers: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Stigma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Lack of inclusive policies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Rigid academic schedules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Inflexible systems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Inadequate support systems</a:t>
            </a:r>
            <a:endParaRPr sz="1400"/>
          </a:p>
        </p:txBody>
      </p:sp>
      <p:sp>
        <p:nvSpPr>
          <p:cNvPr id="65" name="Google Shape;65;p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Americans with Disabilities Act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 person has a disability under the ADA if the person: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Has a physical or mental impairment that substantially limits one or more major life activities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Has a history of an impairment that substantially limited one or more major life activities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Is regarded as having such an impairment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Major life activities include, but are not limited to: walking, seeing, caring for oneself, learning, working, thinking, communicating and also the operation of bodily functions, such as neurological and brain functions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Addiction [substance use disorder] is generally considered a disability because it is an impairment that affects brain and neurological functions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5725075" y="4703625"/>
            <a:ext cx="331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ADA National Network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73" name="Google Shape;73;p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 to supporting recovery under ADAAA: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Often based on medical models focused on diagnosis and treatment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Limited flexibility in meeting students’ recovery needs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ADAAA is </a:t>
            </a:r>
            <a:r>
              <a:rPr lang="en" sz="1900" u="sng"/>
              <a:t>minimum</a:t>
            </a:r>
            <a:r>
              <a:rPr lang="en" sz="1900"/>
              <a:t> requirements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Burdensome processes for students to obtain necessary supports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Intersectionality</a:t>
            </a:r>
            <a:endParaRPr sz="19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0" name="Google Shape;80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different models of disability?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366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Charitable</a:t>
            </a:r>
            <a:r>
              <a:rPr lang="en" sz="2000"/>
              <a:t> (indiv. needs special segregated services)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Medical</a:t>
            </a:r>
            <a:r>
              <a:rPr lang="en" sz="2000"/>
              <a:t> (indiv. needs to be “fixed”)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Biopsychosocial</a:t>
            </a:r>
            <a:r>
              <a:rPr lang="en" sz="2000"/>
              <a:t> (indiv. has negative attitudes)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Primarily developed and promoted by American private health care sector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Social</a:t>
            </a:r>
            <a:r>
              <a:rPr lang="en" sz="2000"/>
              <a:t> (society needs to be fixed)</a:t>
            </a:r>
            <a:endParaRPr sz="2000"/>
          </a:p>
        </p:txBody>
      </p:sp>
      <p:sp>
        <p:nvSpPr>
          <p:cNvPr id="87" name="Google Shape;87;p17"/>
          <p:cNvSpPr txBox="1"/>
          <p:nvPr/>
        </p:nvSpPr>
        <p:spPr>
          <a:xfrm>
            <a:off x="7135500" y="4703625"/>
            <a:ext cx="190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Inclusion London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88" name="Google Shape;88;p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Social Model of Disability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Holds that people with impairments are ‘disabled’ by the barriers operating in society that exclude and discriminate against them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Sometimes referred to as a “barriers approach”</a:t>
            </a:r>
            <a:endParaRPr/>
          </a:p>
        </p:txBody>
      </p:sp>
      <p:pic>
        <p:nvPicPr>
          <p:cNvPr id="95" name="Google Shape;95;p18" descr="Diagram explaining the social model of disability. The center has an earth that says &quot;the problem is the disabling world&quot; and there are arrows pointing out to various examples of barriers, including &quot;badly designed buildings&quot; and &quot;inaccessible transport&quot;" title="Diagram explaining the social model of disabilit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6508" y="1152475"/>
            <a:ext cx="4049068" cy="3416401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7135500" y="4703625"/>
            <a:ext cx="190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Inclusion London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97" name="Google Shape;97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barriers identified by the Social Model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Attitudinal Barriers</a:t>
            </a:r>
            <a:r>
              <a:rPr lang="en"/>
              <a:t> (e.g., can’t be independent, can’t have sex, shouldn’t have children, need protecting, are “dangerous,” etc.)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Physical Barriers</a:t>
            </a:r>
            <a:r>
              <a:rPr lang="en"/>
              <a:t> (e.g., stairs/ steps, narrow corridors, inaccessible housing, poor lighting, poorly managed street and public spaces, etc.)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Information/Communication Barriers </a:t>
            </a:r>
            <a:r>
              <a:rPr lang="en"/>
              <a:t>(e.g., lack of provision of interpreters, lack of information in different accessible formats, etc.)</a:t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7135500" y="4703625"/>
            <a:ext cx="190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Inclusion London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05" name="Google Shape;105;p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detour: A note on language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Impairment</a:t>
            </a:r>
            <a:r>
              <a:rPr lang="en"/>
              <a:t> is an individual’s physical, sensory or cognitive difference.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/>
              <a:t>Disability</a:t>
            </a:r>
            <a:r>
              <a:rPr lang="en"/>
              <a:t> is the name for the social consequences of having an impairment. People with impairments are disabled by society, so disability is therefore a social construct that can be changed and removed.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Avoid language that implies deficits (e.g., “confined to a wheelchair,” or “suffering from anxiety”)</a:t>
            </a:r>
            <a:endParaRPr/>
          </a:p>
        </p:txBody>
      </p:sp>
      <p:sp>
        <p:nvSpPr>
          <p:cNvPr id="112" name="Google Shape;112;p20"/>
          <p:cNvSpPr txBox="1"/>
          <p:nvPr/>
        </p:nvSpPr>
        <p:spPr>
          <a:xfrm>
            <a:off x="7135500" y="4703625"/>
            <a:ext cx="190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Inclusion London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13" name="Google Shape;113;p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person-first language?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word ‘Disabled’ before ‘people’ signifies identification with a collective cultural identity and capitalising the ‘D’ emphasises the term’s political significance. Using the term ‘Disabled people’ or ’Disabled person’ is therefore a political description of the shared, disabling experience that people with impairments face in society.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However, you should always defer to the Disabled person for their preference!</a:t>
            </a:r>
            <a:endParaRPr/>
          </a:p>
        </p:txBody>
      </p:sp>
      <p:sp>
        <p:nvSpPr>
          <p:cNvPr id="120" name="Google Shape;120;p21"/>
          <p:cNvSpPr txBox="1"/>
          <p:nvPr/>
        </p:nvSpPr>
        <p:spPr>
          <a:xfrm>
            <a:off x="7135500" y="4703625"/>
            <a:ext cx="190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Disability Rights UK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21" name="Google Shape;121;p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64400" cy="5143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Office PowerPoint</Application>
  <PresentationFormat>On-screen Show (16:9)</PresentationFormat>
  <Paragraphs>114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Implementing the Social Model of Disability to Support Students in Recovery</vt:lpstr>
      <vt:lpstr>Recovery in Higher Education</vt:lpstr>
      <vt:lpstr>The Americans with Disabilities Act</vt:lpstr>
      <vt:lpstr>Challenges to supporting recovery under ADAAA:</vt:lpstr>
      <vt:lpstr>What are the different models of disability?</vt:lpstr>
      <vt:lpstr>The Social Model of Disability</vt:lpstr>
      <vt:lpstr>Types of barriers identified by the Social Model</vt:lpstr>
      <vt:lpstr>Quick detour: A note on language</vt:lpstr>
      <vt:lpstr>What about person-first language?</vt:lpstr>
      <vt:lpstr>Removing or reducing barriers</vt:lpstr>
      <vt:lpstr>Universal Design</vt:lpstr>
      <vt:lpstr>Using the Social Model on college campuses</vt:lpstr>
      <vt:lpstr>Brainstorming solutions (pt. 1)</vt:lpstr>
      <vt:lpstr>Brainstorming solutions (pt. 2)</vt:lpstr>
      <vt:lpstr>Benefits of employing a Social Model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Joanna Timmerman</cp:lastModifiedBy>
  <cp:revision>1</cp:revision>
  <dcterms:modified xsi:type="dcterms:W3CDTF">2024-09-26T20:06:27Z</dcterms:modified>
</cp:coreProperties>
</file>