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8"/>
  </p:notesMasterIdLst>
  <p:sldIdLst>
    <p:sldId id="256" r:id="rId5"/>
    <p:sldId id="257" r:id="rId6"/>
    <p:sldId id="258" r:id="rId7"/>
    <p:sldId id="259" r:id="rId8"/>
    <p:sldId id="260" r:id="rId9"/>
    <p:sldId id="261" r:id="rId10"/>
    <p:sldId id="262" r:id="rId11"/>
    <p:sldId id="2609" r:id="rId12"/>
    <p:sldId id="2610" r:id="rId13"/>
    <p:sldId id="268" r:id="rId14"/>
    <p:sldId id="273" r:id="rId15"/>
    <p:sldId id="272" r:id="rId16"/>
    <p:sldId id="274" r:id="rId17"/>
    <p:sldId id="275" r:id="rId18"/>
    <p:sldId id="271" r:id="rId19"/>
    <p:sldId id="276" r:id="rId20"/>
    <p:sldId id="277" r:id="rId21"/>
    <p:sldId id="278" r:id="rId22"/>
    <p:sldId id="279" r:id="rId23"/>
    <p:sldId id="280" r:id="rId24"/>
    <p:sldId id="281" r:id="rId25"/>
    <p:sldId id="282" r:id="rId26"/>
    <p:sldId id="283" r:id="rId27"/>
  </p:sldIdLst>
  <p:sldSz cx="9144000" cy="6858000" type="screen4x3"/>
  <p:notesSz cx="6881813" cy="9296400"/>
  <p:embeddedFontLst>
    <p:embeddedFont>
      <p:font typeface="Bahnschrift SemiLight" panose="020B0502040204020203" pitchFamily="34" charset="0"/>
      <p:regular r:id="rId29"/>
    </p:embeddedFont>
    <p:embeddedFont>
      <p:font typeface="Montserrat" panose="00000500000000000000" pitchFamily="2" charset="0"/>
      <p:regular r:id="rId30"/>
      <p:bold r:id="rId31"/>
      <p:italic r:id="rId32"/>
      <p:boldItalic r:id="rId33"/>
    </p:embeddedFont>
    <p:embeddedFont>
      <p:font typeface="Source Sans Pro" panose="020B0503030403020204" pitchFamily="34" charset="0"/>
      <p:regular r:id="rId34"/>
      <p:bold r:id="rId35"/>
      <p: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hoEieQ+hPXe2r6XhbkDpWHOgXx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54480E-9340-40AA-8BEC-A82ADB4BA4EA}" v="2" dt="2025-12-01T18:41:56.427"/>
  </p1510:revLst>
</p1510:revInfo>
</file>

<file path=ppt/tableStyles.xml><?xml version="1.0" encoding="utf-8"?>
<a:tblStyleLst xmlns:a="http://schemas.openxmlformats.org/drawingml/2006/main" def="{9899DC65-06EB-4ECB-A4D5-7E7B3746C85E}">
  <a:tblStyle styleId="{9899DC65-06EB-4ECB-A4D5-7E7B3746C85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AE7"/>
          </a:solidFill>
        </a:fill>
      </a:tcStyle>
    </a:wholeTbl>
    <a:band1H>
      <a:tcTxStyle b="off" i="off"/>
      <a:tcStyle>
        <a:tcBdr/>
        <a:fill>
          <a:solidFill>
            <a:srgbClr val="CCD2CB"/>
          </a:solidFill>
        </a:fill>
      </a:tcStyle>
    </a:band1H>
    <a:band2H>
      <a:tcTxStyle b="off" i="off"/>
      <a:tcStyle>
        <a:tcBdr/>
      </a:tcStyle>
    </a:band2H>
    <a:band1V>
      <a:tcTxStyle b="off" i="off"/>
      <a:tcStyle>
        <a:tcBdr/>
        <a:fill>
          <a:solidFill>
            <a:srgbClr val="CCD2CB"/>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1930" y="2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46"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027FAC-C0EA-4D7C-81AD-FACC50477884}"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31BAD55E-0FB6-444D-B8BE-60584C20F291}">
      <dgm:prSet/>
      <dgm:spPr>
        <a:xfrm>
          <a:off x="548136" y="131181"/>
          <a:ext cx="2174490" cy="1304694"/>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US" dirty="0">
              <a:solidFill>
                <a:sysClr val="window" lastClr="FFFFFF"/>
              </a:solidFill>
              <a:latin typeface="Calibri" panose="020F0502020204030204"/>
              <a:ea typeface="+mn-ea"/>
              <a:cs typeface="+mn-cs"/>
            </a:rPr>
            <a:t>Headaches,</a:t>
          </a:r>
        </a:p>
      </dgm:t>
    </dgm:pt>
    <dgm:pt modelId="{1333720D-C40E-434B-970A-B40584D6E0FC}" type="parTrans" cxnId="{3D68AAB6-744B-4781-A22A-22197177C769}">
      <dgm:prSet/>
      <dgm:spPr/>
      <dgm:t>
        <a:bodyPr/>
        <a:lstStyle/>
        <a:p>
          <a:endParaRPr lang="en-US"/>
        </a:p>
      </dgm:t>
    </dgm:pt>
    <dgm:pt modelId="{7A2249AD-1D47-41F2-8DB4-E81510B166C2}" type="sibTrans" cxnId="{3D68AAB6-744B-4781-A22A-22197177C769}">
      <dgm:prSet/>
      <dgm:spPr/>
      <dgm:t>
        <a:bodyPr/>
        <a:lstStyle/>
        <a:p>
          <a:endParaRPr lang="en-US"/>
        </a:p>
      </dgm:t>
    </dgm:pt>
    <dgm:pt modelId="{FAB93769-5510-47D5-BFB1-5AD96613981E}">
      <dgm:prSet/>
      <dgm:spPr>
        <a:xfrm>
          <a:off x="2974584" y="122557"/>
          <a:ext cx="2174490" cy="1304694"/>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US" dirty="0">
              <a:solidFill>
                <a:sysClr val="window" lastClr="FFFFFF"/>
              </a:solidFill>
              <a:latin typeface="Calibri" panose="020F0502020204030204"/>
              <a:ea typeface="+mn-ea"/>
              <a:cs typeface="+mn-cs"/>
            </a:rPr>
            <a:t>Chest pain, increased heart rate, or high blood pressure,</a:t>
          </a:r>
        </a:p>
      </dgm:t>
    </dgm:pt>
    <dgm:pt modelId="{307971DB-8609-472B-9D3C-7F5940E4508E}" type="parTrans" cxnId="{98DCF07D-F58E-4C37-8BF4-DA1891A66FD1}">
      <dgm:prSet/>
      <dgm:spPr/>
      <dgm:t>
        <a:bodyPr/>
        <a:lstStyle/>
        <a:p>
          <a:endParaRPr lang="en-US"/>
        </a:p>
      </dgm:t>
    </dgm:pt>
    <dgm:pt modelId="{EB84452C-B246-47E4-BEC3-1BF226A3846C}" type="sibTrans" cxnId="{98DCF07D-F58E-4C37-8BF4-DA1891A66FD1}">
      <dgm:prSet/>
      <dgm:spPr/>
      <dgm:t>
        <a:bodyPr/>
        <a:lstStyle/>
        <a:p>
          <a:endParaRPr lang="en-US"/>
        </a:p>
      </dgm:t>
    </dgm:pt>
    <dgm:pt modelId="{CB55D097-78BF-4456-A52B-D3FA6CBB38F2}">
      <dgm:prSet/>
      <dgm:spPr>
        <a:xfrm>
          <a:off x="5366524" y="1781"/>
          <a:ext cx="2174490" cy="1304694"/>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US">
              <a:solidFill>
                <a:sysClr val="window" lastClr="FFFFFF"/>
              </a:solidFill>
              <a:latin typeface="Calibri" panose="020F0502020204030204"/>
              <a:ea typeface="+mn-ea"/>
              <a:cs typeface="+mn-cs"/>
            </a:rPr>
            <a:t>Fear,</a:t>
          </a:r>
        </a:p>
      </dgm:t>
    </dgm:pt>
    <dgm:pt modelId="{130274DD-8C7E-477C-81CE-93ED88968F88}" type="parTrans" cxnId="{E2BD5765-8A6B-4F1F-815D-375228925611}">
      <dgm:prSet/>
      <dgm:spPr/>
      <dgm:t>
        <a:bodyPr/>
        <a:lstStyle/>
        <a:p>
          <a:endParaRPr lang="en-US"/>
        </a:p>
      </dgm:t>
    </dgm:pt>
    <dgm:pt modelId="{A8D7118F-9AB5-4207-B68F-D8ED0F266BE6}" type="sibTrans" cxnId="{E2BD5765-8A6B-4F1F-815D-375228925611}">
      <dgm:prSet/>
      <dgm:spPr/>
      <dgm:t>
        <a:bodyPr/>
        <a:lstStyle/>
        <a:p>
          <a:endParaRPr lang="en-US"/>
        </a:p>
      </dgm:t>
    </dgm:pt>
    <dgm:pt modelId="{42942AC0-5D94-4124-B3E7-813E88BB4B65}">
      <dgm:prSet/>
      <dgm:spPr>
        <a:xfrm>
          <a:off x="7758464" y="1781"/>
          <a:ext cx="2174490" cy="1304694"/>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US">
              <a:solidFill>
                <a:sysClr val="window" lastClr="FFFFFF"/>
              </a:solidFill>
              <a:latin typeface="Calibri" panose="020F0502020204030204"/>
              <a:ea typeface="+mn-ea"/>
              <a:cs typeface="+mn-cs"/>
            </a:rPr>
            <a:t>Anger</a:t>
          </a:r>
        </a:p>
      </dgm:t>
    </dgm:pt>
    <dgm:pt modelId="{755DB305-EECF-468C-AD7B-70E1F1C29CEF}" type="parTrans" cxnId="{622CA643-76CB-4FB6-84A1-1293E6C1FAF0}">
      <dgm:prSet/>
      <dgm:spPr/>
      <dgm:t>
        <a:bodyPr/>
        <a:lstStyle/>
        <a:p>
          <a:endParaRPr lang="en-US"/>
        </a:p>
      </dgm:t>
    </dgm:pt>
    <dgm:pt modelId="{64ED33CC-1FD4-4E76-8A28-FAE245BA69E9}" type="sibTrans" cxnId="{622CA643-76CB-4FB6-84A1-1293E6C1FAF0}">
      <dgm:prSet/>
      <dgm:spPr/>
      <dgm:t>
        <a:bodyPr/>
        <a:lstStyle/>
        <a:p>
          <a:endParaRPr lang="en-US"/>
        </a:p>
      </dgm:t>
    </dgm:pt>
    <dgm:pt modelId="{3F36C17D-6EEE-4138-B04F-C702D67026D9}">
      <dgm:prSet/>
      <dgm:spPr>
        <a:xfrm>
          <a:off x="582645" y="1523924"/>
          <a:ext cx="2174490" cy="1304694"/>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US" dirty="0">
              <a:solidFill>
                <a:sysClr val="window" lastClr="FFFFFF"/>
              </a:solidFill>
              <a:latin typeface="Calibri" panose="020F0502020204030204"/>
              <a:ea typeface="+mn-ea"/>
              <a:cs typeface="+mn-cs"/>
            </a:rPr>
            <a:t>Exhaustion,</a:t>
          </a:r>
        </a:p>
      </dgm:t>
    </dgm:pt>
    <dgm:pt modelId="{B1F0CFA8-22F0-49D1-8BEE-2DE892CDDA62}" type="parTrans" cxnId="{3FF54D3E-4387-49CB-82A6-76A683A84EA5}">
      <dgm:prSet/>
      <dgm:spPr/>
      <dgm:t>
        <a:bodyPr/>
        <a:lstStyle/>
        <a:p>
          <a:endParaRPr lang="en-US"/>
        </a:p>
      </dgm:t>
    </dgm:pt>
    <dgm:pt modelId="{34125FB4-CF47-4282-B1A9-30CA1C3837A8}" type="sibTrans" cxnId="{3FF54D3E-4387-49CB-82A6-76A683A84EA5}">
      <dgm:prSet/>
      <dgm:spPr/>
      <dgm:t>
        <a:bodyPr/>
        <a:lstStyle/>
        <a:p>
          <a:endParaRPr lang="en-US"/>
        </a:p>
      </dgm:t>
    </dgm:pt>
    <dgm:pt modelId="{0962A7E4-BAFA-4F65-A32B-928C306DB6A3}">
      <dgm:prSet/>
      <dgm:spPr>
        <a:xfrm>
          <a:off x="2974584" y="1523924"/>
          <a:ext cx="2174490" cy="1304694"/>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US">
              <a:solidFill>
                <a:sysClr val="window" lastClr="FFFFFF"/>
              </a:solidFill>
              <a:latin typeface="Calibri" panose="020F0502020204030204"/>
              <a:ea typeface="+mn-ea"/>
              <a:cs typeface="+mn-cs"/>
            </a:rPr>
            <a:t>Anxiety,</a:t>
          </a:r>
        </a:p>
      </dgm:t>
    </dgm:pt>
    <dgm:pt modelId="{D6FCF7A3-E827-4824-B528-16F5452A1EAF}" type="parTrans" cxnId="{C5E8D1E5-1834-4C33-BD97-E9F2B046869F}">
      <dgm:prSet/>
      <dgm:spPr/>
      <dgm:t>
        <a:bodyPr/>
        <a:lstStyle/>
        <a:p>
          <a:endParaRPr lang="en-US"/>
        </a:p>
      </dgm:t>
    </dgm:pt>
    <dgm:pt modelId="{C3B98CEF-19FF-4953-86B1-FB5EEF8A36ED}" type="sibTrans" cxnId="{C5E8D1E5-1834-4C33-BD97-E9F2B046869F}">
      <dgm:prSet/>
      <dgm:spPr/>
      <dgm:t>
        <a:bodyPr/>
        <a:lstStyle/>
        <a:p>
          <a:endParaRPr lang="en-US"/>
        </a:p>
      </dgm:t>
    </dgm:pt>
    <dgm:pt modelId="{A7AF104C-185D-4452-9410-8E8656D6FC63}">
      <dgm:prSet/>
      <dgm:spPr>
        <a:xfrm>
          <a:off x="5366524" y="1523924"/>
          <a:ext cx="2174490" cy="1304694"/>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US">
              <a:solidFill>
                <a:sysClr val="window" lastClr="FFFFFF"/>
              </a:solidFill>
              <a:latin typeface="Calibri" panose="020F0502020204030204"/>
              <a:ea typeface="+mn-ea"/>
              <a:cs typeface="+mn-cs"/>
            </a:rPr>
            <a:t>Numbness,</a:t>
          </a:r>
        </a:p>
      </dgm:t>
    </dgm:pt>
    <dgm:pt modelId="{1EEC0E35-8A36-43B6-8F92-2C6E361416EA}" type="parTrans" cxnId="{461D533E-FEBA-4696-B9C6-E05FEFB5F0C7}">
      <dgm:prSet/>
      <dgm:spPr/>
      <dgm:t>
        <a:bodyPr/>
        <a:lstStyle/>
        <a:p>
          <a:endParaRPr lang="en-US"/>
        </a:p>
      </dgm:t>
    </dgm:pt>
    <dgm:pt modelId="{1119AD8F-8F3F-48AF-B9F7-A3F26014AE82}" type="sibTrans" cxnId="{461D533E-FEBA-4696-B9C6-E05FEFB5F0C7}">
      <dgm:prSet/>
      <dgm:spPr/>
      <dgm:t>
        <a:bodyPr/>
        <a:lstStyle/>
        <a:p>
          <a:endParaRPr lang="en-US"/>
        </a:p>
      </dgm:t>
    </dgm:pt>
    <dgm:pt modelId="{AABF60DA-93DF-4803-BAF9-275E63F3519D}">
      <dgm:prSet/>
      <dgm:spPr>
        <a:xfrm>
          <a:off x="7758464" y="1523924"/>
          <a:ext cx="2174490" cy="1304694"/>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US" dirty="0">
              <a:solidFill>
                <a:sysClr val="window" lastClr="FFFFFF"/>
              </a:solidFill>
              <a:latin typeface="Calibri" panose="020F0502020204030204"/>
              <a:ea typeface="+mn-ea"/>
              <a:cs typeface="+mn-cs"/>
            </a:rPr>
            <a:t>Disorganized thinking - e.g., not being able to remember the event accurately,</a:t>
          </a:r>
        </a:p>
      </dgm:t>
    </dgm:pt>
    <dgm:pt modelId="{20002D4B-4C0F-4464-93F3-FADD135ADED3}" type="parTrans" cxnId="{0A4CB85A-1BE6-4485-934F-C147E8D7251D}">
      <dgm:prSet/>
      <dgm:spPr/>
      <dgm:t>
        <a:bodyPr/>
        <a:lstStyle/>
        <a:p>
          <a:endParaRPr lang="en-US"/>
        </a:p>
      </dgm:t>
    </dgm:pt>
    <dgm:pt modelId="{EE0C4C38-2FFC-433F-BA9C-72C7E2421E4C}" type="sibTrans" cxnId="{0A4CB85A-1BE6-4485-934F-C147E8D7251D}">
      <dgm:prSet/>
      <dgm:spPr/>
      <dgm:t>
        <a:bodyPr/>
        <a:lstStyle/>
        <a:p>
          <a:endParaRPr lang="en-US"/>
        </a:p>
      </dgm:t>
    </dgm:pt>
    <dgm:pt modelId="{87397601-4836-41B0-BA16-9EE8CADF8BF5}">
      <dgm:prSet/>
      <dgm:spPr>
        <a:xfrm>
          <a:off x="2974584" y="3046068"/>
          <a:ext cx="2174490" cy="1304694"/>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US">
              <a:solidFill>
                <a:sysClr val="window" lastClr="FFFFFF"/>
              </a:solidFill>
              <a:latin typeface="Calibri" panose="020F0502020204030204"/>
              <a:ea typeface="+mn-ea"/>
              <a:cs typeface="+mn-cs"/>
            </a:rPr>
            <a:t>Sleep disturbances, </a:t>
          </a:r>
        </a:p>
      </dgm:t>
    </dgm:pt>
    <dgm:pt modelId="{08A75631-DDDD-4124-809E-D9E71570167C}" type="parTrans" cxnId="{F337763E-6081-4F72-8211-C8F342F8F866}">
      <dgm:prSet/>
      <dgm:spPr/>
      <dgm:t>
        <a:bodyPr/>
        <a:lstStyle/>
        <a:p>
          <a:endParaRPr lang="en-US"/>
        </a:p>
      </dgm:t>
    </dgm:pt>
    <dgm:pt modelId="{D4D72D3D-9D6A-4F75-8634-A54C82D09BB1}" type="sibTrans" cxnId="{F337763E-6081-4F72-8211-C8F342F8F866}">
      <dgm:prSet/>
      <dgm:spPr/>
      <dgm:t>
        <a:bodyPr/>
        <a:lstStyle/>
        <a:p>
          <a:endParaRPr lang="en-US"/>
        </a:p>
      </dgm:t>
    </dgm:pt>
    <dgm:pt modelId="{7FF18BFA-E7E2-4F8E-8742-814D0CD72616}">
      <dgm:prSet/>
      <dgm:spPr>
        <a:xfrm>
          <a:off x="5366524" y="3046068"/>
          <a:ext cx="2174490" cy="1304694"/>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US">
              <a:solidFill>
                <a:sysClr val="window" lastClr="FFFFFF"/>
              </a:solidFill>
              <a:latin typeface="Calibri" panose="020F0502020204030204"/>
              <a:ea typeface="+mn-ea"/>
              <a:cs typeface="+mn-cs"/>
            </a:rPr>
            <a:t>Grief, or sadness.</a:t>
          </a:r>
        </a:p>
      </dgm:t>
    </dgm:pt>
    <dgm:pt modelId="{17D77FE3-098D-44A2-AFB2-B61463E281DD}" type="parTrans" cxnId="{F4AC3672-E825-4794-90F9-8D14D23F1681}">
      <dgm:prSet/>
      <dgm:spPr/>
      <dgm:t>
        <a:bodyPr/>
        <a:lstStyle/>
        <a:p>
          <a:endParaRPr lang="en-US"/>
        </a:p>
      </dgm:t>
    </dgm:pt>
    <dgm:pt modelId="{C2A18777-8B9B-4F0B-86D4-8ECBD8A7D70D}" type="sibTrans" cxnId="{F4AC3672-E825-4794-90F9-8D14D23F1681}">
      <dgm:prSet/>
      <dgm:spPr/>
      <dgm:t>
        <a:bodyPr/>
        <a:lstStyle/>
        <a:p>
          <a:endParaRPr lang="en-US"/>
        </a:p>
      </dgm:t>
    </dgm:pt>
    <dgm:pt modelId="{944C20BF-FD41-AC46-AD15-AB75FA626D24}" type="pres">
      <dgm:prSet presAssocID="{B0027FAC-C0EA-4D7C-81AD-FACC50477884}" presName="diagram" presStyleCnt="0">
        <dgm:presLayoutVars>
          <dgm:dir/>
          <dgm:resizeHandles val="exact"/>
        </dgm:presLayoutVars>
      </dgm:prSet>
      <dgm:spPr/>
    </dgm:pt>
    <dgm:pt modelId="{8337E558-B536-024D-9E14-131E8ECFFF65}" type="pres">
      <dgm:prSet presAssocID="{31BAD55E-0FB6-444D-B8BE-60584C20F291}" presName="node" presStyleLbl="node1" presStyleIdx="0" presStyleCnt="10" custLinFactNeighborX="-1587" custLinFactNeighborY="9918">
        <dgm:presLayoutVars>
          <dgm:bulletEnabled val="1"/>
        </dgm:presLayoutVars>
      </dgm:prSet>
      <dgm:spPr/>
    </dgm:pt>
    <dgm:pt modelId="{F7388650-720C-2D4F-AE3C-3DA907750F24}" type="pres">
      <dgm:prSet presAssocID="{7A2249AD-1D47-41F2-8DB4-E81510B166C2}" presName="sibTrans" presStyleCnt="0"/>
      <dgm:spPr/>
    </dgm:pt>
    <dgm:pt modelId="{615BA5C7-E137-EE45-A2C4-BA4F96F8BB58}" type="pres">
      <dgm:prSet presAssocID="{FAB93769-5510-47D5-BFB1-5AD96613981E}" presName="node" presStyleLbl="node1" presStyleIdx="1" presStyleCnt="10" custLinFactNeighborY="9257">
        <dgm:presLayoutVars>
          <dgm:bulletEnabled val="1"/>
        </dgm:presLayoutVars>
      </dgm:prSet>
      <dgm:spPr/>
    </dgm:pt>
    <dgm:pt modelId="{679CB655-C3F7-DA48-999A-7802E74D8CDD}" type="pres">
      <dgm:prSet presAssocID="{EB84452C-B246-47E4-BEC3-1BF226A3846C}" presName="sibTrans" presStyleCnt="0"/>
      <dgm:spPr/>
    </dgm:pt>
    <dgm:pt modelId="{BC5CD47E-7C71-964D-B1BB-24BA60247B15}" type="pres">
      <dgm:prSet presAssocID="{CB55D097-78BF-4456-A52B-D3FA6CBB38F2}" presName="node" presStyleLbl="node1" presStyleIdx="2" presStyleCnt="10" custLinFactNeighborY="7508">
        <dgm:presLayoutVars>
          <dgm:bulletEnabled val="1"/>
        </dgm:presLayoutVars>
      </dgm:prSet>
      <dgm:spPr/>
    </dgm:pt>
    <dgm:pt modelId="{C5ED3AE4-18D3-0547-8A83-0E62D4D296D8}" type="pres">
      <dgm:prSet presAssocID="{A8D7118F-9AB5-4207-B68F-D8ED0F266BE6}" presName="sibTrans" presStyleCnt="0"/>
      <dgm:spPr/>
    </dgm:pt>
    <dgm:pt modelId="{5B5BE708-5958-174F-B764-AD867FEAA096}" type="pres">
      <dgm:prSet presAssocID="{42942AC0-5D94-4124-B3E7-813E88BB4B65}" presName="node" presStyleLbl="node1" presStyleIdx="3" presStyleCnt="10" custLinFactNeighborY="8343">
        <dgm:presLayoutVars>
          <dgm:bulletEnabled val="1"/>
        </dgm:presLayoutVars>
      </dgm:prSet>
      <dgm:spPr/>
    </dgm:pt>
    <dgm:pt modelId="{3F8C2540-6289-4748-848C-00DA8148D3F2}" type="pres">
      <dgm:prSet presAssocID="{64ED33CC-1FD4-4E76-8A28-FAE245BA69E9}" presName="sibTrans" presStyleCnt="0"/>
      <dgm:spPr/>
    </dgm:pt>
    <dgm:pt modelId="{F18340D2-169B-4549-98AC-6E8BC900044C}" type="pres">
      <dgm:prSet presAssocID="{3F36C17D-6EEE-4138-B04F-C702D67026D9}" presName="node" presStyleLbl="node1" presStyleIdx="4" presStyleCnt="10">
        <dgm:presLayoutVars>
          <dgm:bulletEnabled val="1"/>
        </dgm:presLayoutVars>
      </dgm:prSet>
      <dgm:spPr/>
    </dgm:pt>
    <dgm:pt modelId="{E92F54AB-4875-7A45-8A5F-5780670607D3}" type="pres">
      <dgm:prSet presAssocID="{34125FB4-CF47-4282-B1A9-30CA1C3837A8}" presName="sibTrans" presStyleCnt="0"/>
      <dgm:spPr/>
    </dgm:pt>
    <dgm:pt modelId="{65B82F19-DAF7-4641-97B0-07BB97483FCB}" type="pres">
      <dgm:prSet presAssocID="{0962A7E4-BAFA-4F65-A32B-928C306DB6A3}" presName="node" presStyleLbl="node1" presStyleIdx="5" presStyleCnt="10">
        <dgm:presLayoutVars>
          <dgm:bulletEnabled val="1"/>
        </dgm:presLayoutVars>
      </dgm:prSet>
      <dgm:spPr/>
    </dgm:pt>
    <dgm:pt modelId="{45F2C189-7748-8C40-A434-C60B9F455270}" type="pres">
      <dgm:prSet presAssocID="{C3B98CEF-19FF-4953-86B1-FB5EEF8A36ED}" presName="sibTrans" presStyleCnt="0"/>
      <dgm:spPr/>
    </dgm:pt>
    <dgm:pt modelId="{20BDD310-EC9A-6B43-BACF-C5F80FED222C}" type="pres">
      <dgm:prSet presAssocID="{A7AF104C-185D-4452-9410-8E8656D6FC63}" presName="node" presStyleLbl="node1" presStyleIdx="6" presStyleCnt="10">
        <dgm:presLayoutVars>
          <dgm:bulletEnabled val="1"/>
        </dgm:presLayoutVars>
      </dgm:prSet>
      <dgm:spPr/>
    </dgm:pt>
    <dgm:pt modelId="{19948768-938E-E942-A803-15EA28B37BC7}" type="pres">
      <dgm:prSet presAssocID="{1119AD8F-8F3F-48AF-B9F7-A3F26014AE82}" presName="sibTrans" presStyleCnt="0"/>
      <dgm:spPr/>
    </dgm:pt>
    <dgm:pt modelId="{CCA61A0E-7170-A145-873C-72018402FC98}" type="pres">
      <dgm:prSet presAssocID="{AABF60DA-93DF-4803-BAF9-275E63F3519D}" presName="node" presStyleLbl="node1" presStyleIdx="7" presStyleCnt="10">
        <dgm:presLayoutVars>
          <dgm:bulletEnabled val="1"/>
        </dgm:presLayoutVars>
      </dgm:prSet>
      <dgm:spPr/>
    </dgm:pt>
    <dgm:pt modelId="{26A65F33-0778-F640-969F-D7A9E5B374E8}" type="pres">
      <dgm:prSet presAssocID="{EE0C4C38-2FFC-433F-BA9C-72C7E2421E4C}" presName="sibTrans" presStyleCnt="0"/>
      <dgm:spPr/>
    </dgm:pt>
    <dgm:pt modelId="{CB105CB9-9560-C942-9F7E-74414127F704}" type="pres">
      <dgm:prSet presAssocID="{87397601-4836-41B0-BA16-9EE8CADF8BF5}" presName="node" presStyleLbl="node1" presStyleIdx="8" presStyleCnt="10" custLinFactNeighborY="-7508">
        <dgm:presLayoutVars>
          <dgm:bulletEnabled val="1"/>
        </dgm:presLayoutVars>
      </dgm:prSet>
      <dgm:spPr/>
    </dgm:pt>
    <dgm:pt modelId="{2EF3D245-FCC2-A546-9217-9F63ED65E9DE}" type="pres">
      <dgm:prSet presAssocID="{D4D72D3D-9D6A-4F75-8634-A54C82D09BB1}" presName="sibTrans" presStyleCnt="0"/>
      <dgm:spPr/>
    </dgm:pt>
    <dgm:pt modelId="{BE6CEC46-3A30-EB4C-A82B-10D813FF54AE}" type="pres">
      <dgm:prSet presAssocID="{7FF18BFA-E7E2-4F8E-8742-814D0CD72616}" presName="node" presStyleLbl="node1" presStyleIdx="9" presStyleCnt="10" custLinFactNeighborY="-6674">
        <dgm:presLayoutVars>
          <dgm:bulletEnabled val="1"/>
        </dgm:presLayoutVars>
      </dgm:prSet>
      <dgm:spPr/>
    </dgm:pt>
  </dgm:ptLst>
  <dgm:cxnLst>
    <dgm:cxn modelId="{A7DF162A-22C6-4272-AF6B-314D679637C8}" type="presOf" srcId="{31BAD55E-0FB6-444D-B8BE-60584C20F291}" destId="{8337E558-B536-024D-9E14-131E8ECFFF65}" srcOrd="0" destOrd="0" presId="urn:microsoft.com/office/officeart/2005/8/layout/default"/>
    <dgm:cxn modelId="{CFDB722D-B3E3-44A4-8738-F078CDF5AE90}" type="presOf" srcId="{42942AC0-5D94-4124-B3E7-813E88BB4B65}" destId="{5B5BE708-5958-174F-B764-AD867FEAA096}" srcOrd="0" destOrd="0" presId="urn:microsoft.com/office/officeart/2005/8/layout/default"/>
    <dgm:cxn modelId="{160D823D-9506-492B-8E21-DEE7DD7BEFD4}" type="presOf" srcId="{AABF60DA-93DF-4803-BAF9-275E63F3519D}" destId="{CCA61A0E-7170-A145-873C-72018402FC98}" srcOrd="0" destOrd="0" presId="urn:microsoft.com/office/officeart/2005/8/layout/default"/>
    <dgm:cxn modelId="{3FF54D3E-4387-49CB-82A6-76A683A84EA5}" srcId="{B0027FAC-C0EA-4D7C-81AD-FACC50477884}" destId="{3F36C17D-6EEE-4138-B04F-C702D67026D9}" srcOrd="4" destOrd="0" parTransId="{B1F0CFA8-22F0-49D1-8BEE-2DE892CDDA62}" sibTransId="{34125FB4-CF47-4282-B1A9-30CA1C3837A8}"/>
    <dgm:cxn modelId="{461D533E-FEBA-4696-B9C6-E05FEFB5F0C7}" srcId="{B0027FAC-C0EA-4D7C-81AD-FACC50477884}" destId="{A7AF104C-185D-4452-9410-8E8656D6FC63}" srcOrd="6" destOrd="0" parTransId="{1EEC0E35-8A36-43B6-8F92-2C6E361416EA}" sibTransId="{1119AD8F-8F3F-48AF-B9F7-A3F26014AE82}"/>
    <dgm:cxn modelId="{F337763E-6081-4F72-8211-C8F342F8F866}" srcId="{B0027FAC-C0EA-4D7C-81AD-FACC50477884}" destId="{87397601-4836-41B0-BA16-9EE8CADF8BF5}" srcOrd="8" destOrd="0" parTransId="{08A75631-DDDD-4124-809E-D9E71570167C}" sibTransId="{D4D72D3D-9D6A-4F75-8634-A54C82D09BB1}"/>
    <dgm:cxn modelId="{592CE15E-0948-4944-97B1-189DB9804F80}" type="presOf" srcId="{CB55D097-78BF-4456-A52B-D3FA6CBB38F2}" destId="{BC5CD47E-7C71-964D-B1BB-24BA60247B15}" srcOrd="0" destOrd="0" presId="urn:microsoft.com/office/officeart/2005/8/layout/default"/>
    <dgm:cxn modelId="{28D87943-0A61-4446-B422-53DE43F80436}" type="presOf" srcId="{7FF18BFA-E7E2-4F8E-8742-814D0CD72616}" destId="{BE6CEC46-3A30-EB4C-A82B-10D813FF54AE}" srcOrd="0" destOrd="0" presId="urn:microsoft.com/office/officeart/2005/8/layout/default"/>
    <dgm:cxn modelId="{622CA643-76CB-4FB6-84A1-1293E6C1FAF0}" srcId="{B0027FAC-C0EA-4D7C-81AD-FACC50477884}" destId="{42942AC0-5D94-4124-B3E7-813E88BB4B65}" srcOrd="3" destOrd="0" parTransId="{755DB305-EECF-468C-AD7B-70E1F1C29CEF}" sibTransId="{64ED33CC-1FD4-4E76-8A28-FAE245BA69E9}"/>
    <dgm:cxn modelId="{E2BD5765-8A6B-4F1F-815D-375228925611}" srcId="{B0027FAC-C0EA-4D7C-81AD-FACC50477884}" destId="{CB55D097-78BF-4456-A52B-D3FA6CBB38F2}" srcOrd="2" destOrd="0" parTransId="{130274DD-8C7E-477C-81CE-93ED88968F88}" sibTransId="{A8D7118F-9AB5-4207-B68F-D8ED0F266BE6}"/>
    <dgm:cxn modelId="{73A71768-661D-41A6-8AB2-DBC8DC39C4A3}" type="presOf" srcId="{A7AF104C-185D-4452-9410-8E8656D6FC63}" destId="{20BDD310-EC9A-6B43-BACF-C5F80FED222C}" srcOrd="0" destOrd="0" presId="urn:microsoft.com/office/officeart/2005/8/layout/default"/>
    <dgm:cxn modelId="{F4AC3672-E825-4794-90F9-8D14D23F1681}" srcId="{B0027FAC-C0EA-4D7C-81AD-FACC50477884}" destId="{7FF18BFA-E7E2-4F8E-8742-814D0CD72616}" srcOrd="9" destOrd="0" parTransId="{17D77FE3-098D-44A2-AFB2-B61463E281DD}" sibTransId="{C2A18777-8B9B-4F0B-86D4-8ECBD8A7D70D}"/>
    <dgm:cxn modelId="{7CA1CE58-E953-4A8F-808C-FBB20CD7AACF}" type="presOf" srcId="{B0027FAC-C0EA-4D7C-81AD-FACC50477884}" destId="{944C20BF-FD41-AC46-AD15-AB75FA626D24}" srcOrd="0" destOrd="0" presId="urn:microsoft.com/office/officeart/2005/8/layout/default"/>
    <dgm:cxn modelId="{0A4CB85A-1BE6-4485-934F-C147E8D7251D}" srcId="{B0027FAC-C0EA-4D7C-81AD-FACC50477884}" destId="{AABF60DA-93DF-4803-BAF9-275E63F3519D}" srcOrd="7" destOrd="0" parTransId="{20002D4B-4C0F-4464-93F3-FADD135ADED3}" sibTransId="{EE0C4C38-2FFC-433F-BA9C-72C7E2421E4C}"/>
    <dgm:cxn modelId="{98DCF07D-F58E-4C37-8BF4-DA1891A66FD1}" srcId="{B0027FAC-C0EA-4D7C-81AD-FACC50477884}" destId="{FAB93769-5510-47D5-BFB1-5AD96613981E}" srcOrd="1" destOrd="0" parTransId="{307971DB-8609-472B-9D3C-7F5940E4508E}" sibTransId="{EB84452C-B246-47E4-BEC3-1BF226A3846C}"/>
    <dgm:cxn modelId="{67B31189-8A65-4213-BA13-41C8ECF65346}" type="presOf" srcId="{3F36C17D-6EEE-4138-B04F-C702D67026D9}" destId="{F18340D2-169B-4549-98AC-6E8BC900044C}" srcOrd="0" destOrd="0" presId="urn:microsoft.com/office/officeart/2005/8/layout/default"/>
    <dgm:cxn modelId="{47212EA4-68FF-47CD-A9B3-76AFE0E97F05}" type="presOf" srcId="{0962A7E4-BAFA-4F65-A32B-928C306DB6A3}" destId="{65B82F19-DAF7-4641-97B0-07BB97483FCB}" srcOrd="0" destOrd="0" presId="urn:microsoft.com/office/officeart/2005/8/layout/default"/>
    <dgm:cxn modelId="{AF092AAD-7DB2-4BE4-B067-D48B5AF3E71B}" type="presOf" srcId="{87397601-4836-41B0-BA16-9EE8CADF8BF5}" destId="{CB105CB9-9560-C942-9F7E-74414127F704}" srcOrd="0" destOrd="0" presId="urn:microsoft.com/office/officeart/2005/8/layout/default"/>
    <dgm:cxn modelId="{3D68AAB6-744B-4781-A22A-22197177C769}" srcId="{B0027FAC-C0EA-4D7C-81AD-FACC50477884}" destId="{31BAD55E-0FB6-444D-B8BE-60584C20F291}" srcOrd="0" destOrd="0" parTransId="{1333720D-C40E-434B-970A-B40584D6E0FC}" sibTransId="{7A2249AD-1D47-41F2-8DB4-E81510B166C2}"/>
    <dgm:cxn modelId="{99A53FC6-3FE7-4E9D-9D60-42AB3C263C37}" type="presOf" srcId="{FAB93769-5510-47D5-BFB1-5AD96613981E}" destId="{615BA5C7-E137-EE45-A2C4-BA4F96F8BB58}" srcOrd="0" destOrd="0" presId="urn:microsoft.com/office/officeart/2005/8/layout/default"/>
    <dgm:cxn modelId="{C5E8D1E5-1834-4C33-BD97-E9F2B046869F}" srcId="{B0027FAC-C0EA-4D7C-81AD-FACC50477884}" destId="{0962A7E4-BAFA-4F65-A32B-928C306DB6A3}" srcOrd="5" destOrd="0" parTransId="{D6FCF7A3-E827-4824-B528-16F5452A1EAF}" sibTransId="{C3B98CEF-19FF-4953-86B1-FB5EEF8A36ED}"/>
    <dgm:cxn modelId="{0B6F8A16-246E-4A14-91D7-3A1ABC70AB70}" type="presParOf" srcId="{944C20BF-FD41-AC46-AD15-AB75FA626D24}" destId="{8337E558-B536-024D-9E14-131E8ECFFF65}" srcOrd="0" destOrd="0" presId="urn:microsoft.com/office/officeart/2005/8/layout/default"/>
    <dgm:cxn modelId="{77002714-B146-4B92-AC90-453F375CDE40}" type="presParOf" srcId="{944C20BF-FD41-AC46-AD15-AB75FA626D24}" destId="{F7388650-720C-2D4F-AE3C-3DA907750F24}" srcOrd="1" destOrd="0" presId="urn:microsoft.com/office/officeart/2005/8/layout/default"/>
    <dgm:cxn modelId="{EA3CD222-5B7F-4429-8EB7-33FEDFFF5041}" type="presParOf" srcId="{944C20BF-FD41-AC46-AD15-AB75FA626D24}" destId="{615BA5C7-E137-EE45-A2C4-BA4F96F8BB58}" srcOrd="2" destOrd="0" presId="urn:microsoft.com/office/officeart/2005/8/layout/default"/>
    <dgm:cxn modelId="{F0C7DC68-998D-4834-B023-567476BBEC20}" type="presParOf" srcId="{944C20BF-FD41-AC46-AD15-AB75FA626D24}" destId="{679CB655-C3F7-DA48-999A-7802E74D8CDD}" srcOrd="3" destOrd="0" presId="urn:microsoft.com/office/officeart/2005/8/layout/default"/>
    <dgm:cxn modelId="{C902A8EA-40A3-4BC7-B63D-6E91D006AF27}" type="presParOf" srcId="{944C20BF-FD41-AC46-AD15-AB75FA626D24}" destId="{BC5CD47E-7C71-964D-B1BB-24BA60247B15}" srcOrd="4" destOrd="0" presId="urn:microsoft.com/office/officeart/2005/8/layout/default"/>
    <dgm:cxn modelId="{DC735E1C-F0D6-4FD4-8EA9-4B8051D78434}" type="presParOf" srcId="{944C20BF-FD41-AC46-AD15-AB75FA626D24}" destId="{C5ED3AE4-18D3-0547-8A83-0E62D4D296D8}" srcOrd="5" destOrd="0" presId="urn:microsoft.com/office/officeart/2005/8/layout/default"/>
    <dgm:cxn modelId="{A0BBA4B0-E473-4543-9D98-8A52997452B4}" type="presParOf" srcId="{944C20BF-FD41-AC46-AD15-AB75FA626D24}" destId="{5B5BE708-5958-174F-B764-AD867FEAA096}" srcOrd="6" destOrd="0" presId="urn:microsoft.com/office/officeart/2005/8/layout/default"/>
    <dgm:cxn modelId="{27064683-ED08-40F2-BF00-FC986A8DFC66}" type="presParOf" srcId="{944C20BF-FD41-AC46-AD15-AB75FA626D24}" destId="{3F8C2540-6289-4748-848C-00DA8148D3F2}" srcOrd="7" destOrd="0" presId="urn:microsoft.com/office/officeart/2005/8/layout/default"/>
    <dgm:cxn modelId="{EF2AB034-A882-4AE1-BEAB-D489E79E07BA}" type="presParOf" srcId="{944C20BF-FD41-AC46-AD15-AB75FA626D24}" destId="{F18340D2-169B-4549-98AC-6E8BC900044C}" srcOrd="8" destOrd="0" presId="urn:microsoft.com/office/officeart/2005/8/layout/default"/>
    <dgm:cxn modelId="{8654E109-213F-4962-ABB7-CE41B7820CA1}" type="presParOf" srcId="{944C20BF-FD41-AC46-AD15-AB75FA626D24}" destId="{E92F54AB-4875-7A45-8A5F-5780670607D3}" srcOrd="9" destOrd="0" presId="urn:microsoft.com/office/officeart/2005/8/layout/default"/>
    <dgm:cxn modelId="{49307EC1-18D5-49F8-883E-0D6DC621904F}" type="presParOf" srcId="{944C20BF-FD41-AC46-AD15-AB75FA626D24}" destId="{65B82F19-DAF7-4641-97B0-07BB97483FCB}" srcOrd="10" destOrd="0" presId="urn:microsoft.com/office/officeart/2005/8/layout/default"/>
    <dgm:cxn modelId="{359FC383-F50F-45C5-9958-DBE251DB0D9E}" type="presParOf" srcId="{944C20BF-FD41-AC46-AD15-AB75FA626D24}" destId="{45F2C189-7748-8C40-A434-C60B9F455270}" srcOrd="11" destOrd="0" presId="urn:microsoft.com/office/officeart/2005/8/layout/default"/>
    <dgm:cxn modelId="{6E90FBCF-E1DD-42F7-9724-7FC44CE35951}" type="presParOf" srcId="{944C20BF-FD41-AC46-AD15-AB75FA626D24}" destId="{20BDD310-EC9A-6B43-BACF-C5F80FED222C}" srcOrd="12" destOrd="0" presId="urn:microsoft.com/office/officeart/2005/8/layout/default"/>
    <dgm:cxn modelId="{458ADF3E-1891-4392-9D3F-6C4CFDA9A657}" type="presParOf" srcId="{944C20BF-FD41-AC46-AD15-AB75FA626D24}" destId="{19948768-938E-E942-A803-15EA28B37BC7}" srcOrd="13" destOrd="0" presId="urn:microsoft.com/office/officeart/2005/8/layout/default"/>
    <dgm:cxn modelId="{F9D800F2-29A1-449A-B048-8A21A9061081}" type="presParOf" srcId="{944C20BF-FD41-AC46-AD15-AB75FA626D24}" destId="{CCA61A0E-7170-A145-873C-72018402FC98}" srcOrd="14" destOrd="0" presId="urn:microsoft.com/office/officeart/2005/8/layout/default"/>
    <dgm:cxn modelId="{AD76D3E7-A81A-4DC3-AC7C-A37271F7D77D}" type="presParOf" srcId="{944C20BF-FD41-AC46-AD15-AB75FA626D24}" destId="{26A65F33-0778-F640-969F-D7A9E5B374E8}" srcOrd="15" destOrd="0" presId="urn:microsoft.com/office/officeart/2005/8/layout/default"/>
    <dgm:cxn modelId="{DE9997E9-9FAB-41B4-8C86-DC944716D0EF}" type="presParOf" srcId="{944C20BF-FD41-AC46-AD15-AB75FA626D24}" destId="{CB105CB9-9560-C942-9F7E-74414127F704}" srcOrd="16" destOrd="0" presId="urn:microsoft.com/office/officeart/2005/8/layout/default"/>
    <dgm:cxn modelId="{9CE40652-89A3-45A3-BDD5-A681624F9EE9}" type="presParOf" srcId="{944C20BF-FD41-AC46-AD15-AB75FA626D24}" destId="{2EF3D245-FCC2-A546-9217-9F63ED65E9DE}" srcOrd="17" destOrd="0" presId="urn:microsoft.com/office/officeart/2005/8/layout/default"/>
    <dgm:cxn modelId="{469938F9-A241-42C1-B0C9-B894A4061BC6}" type="presParOf" srcId="{944C20BF-FD41-AC46-AD15-AB75FA626D24}" destId="{BE6CEC46-3A30-EB4C-A82B-10D813FF54AE}"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7E558-B536-024D-9E14-131E8ECFFF65}">
      <dsp:nvSpPr>
        <dsp:cNvPr id="0" name=""/>
        <dsp:cNvSpPr/>
      </dsp:nvSpPr>
      <dsp:spPr>
        <a:xfrm>
          <a:off x="688409" y="102539"/>
          <a:ext cx="1691448" cy="1014868"/>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panose="020F0502020204030204"/>
              <a:ea typeface="+mn-ea"/>
              <a:cs typeface="+mn-cs"/>
            </a:rPr>
            <a:t>Headaches,</a:t>
          </a:r>
        </a:p>
      </dsp:txBody>
      <dsp:txXfrm>
        <a:off x="688409" y="102539"/>
        <a:ext cx="1691448" cy="1014868"/>
      </dsp:txXfrm>
    </dsp:sp>
    <dsp:sp modelId="{615BA5C7-E137-EE45-A2C4-BA4F96F8BB58}">
      <dsp:nvSpPr>
        <dsp:cNvPr id="0" name=""/>
        <dsp:cNvSpPr/>
      </dsp:nvSpPr>
      <dsp:spPr>
        <a:xfrm>
          <a:off x="2575845" y="95831"/>
          <a:ext cx="1691448" cy="1014868"/>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panose="020F0502020204030204"/>
              <a:ea typeface="+mn-ea"/>
              <a:cs typeface="+mn-cs"/>
            </a:rPr>
            <a:t>Chest pain, increased heart rate, or high blood pressure,</a:t>
          </a:r>
        </a:p>
      </dsp:txBody>
      <dsp:txXfrm>
        <a:off x="2575845" y="95831"/>
        <a:ext cx="1691448" cy="1014868"/>
      </dsp:txXfrm>
    </dsp:sp>
    <dsp:sp modelId="{BC5CD47E-7C71-964D-B1BB-24BA60247B15}">
      <dsp:nvSpPr>
        <dsp:cNvPr id="0" name=""/>
        <dsp:cNvSpPr/>
      </dsp:nvSpPr>
      <dsp:spPr>
        <a:xfrm>
          <a:off x="4436438" y="78081"/>
          <a:ext cx="1691448" cy="1014868"/>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Calibri" panose="020F0502020204030204"/>
              <a:ea typeface="+mn-ea"/>
              <a:cs typeface="+mn-cs"/>
            </a:rPr>
            <a:t>Fear,</a:t>
          </a:r>
        </a:p>
      </dsp:txBody>
      <dsp:txXfrm>
        <a:off x="4436438" y="78081"/>
        <a:ext cx="1691448" cy="1014868"/>
      </dsp:txXfrm>
    </dsp:sp>
    <dsp:sp modelId="{5B5BE708-5958-174F-B764-AD867FEAA096}">
      <dsp:nvSpPr>
        <dsp:cNvPr id="0" name=""/>
        <dsp:cNvSpPr/>
      </dsp:nvSpPr>
      <dsp:spPr>
        <a:xfrm>
          <a:off x="6297031" y="86555"/>
          <a:ext cx="1691448" cy="1014868"/>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Calibri" panose="020F0502020204030204"/>
              <a:ea typeface="+mn-ea"/>
              <a:cs typeface="+mn-cs"/>
            </a:rPr>
            <a:t>Anger</a:t>
          </a:r>
        </a:p>
      </dsp:txBody>
      <dsp:txXfrm>
        <a:off x="6297031" y="86555"/>
        <a:ext cx="1691448" cy="1014868"/>
      </dsp:txXfrm>
    </dsp:sp>
    <dsp:sp modelId="{F18340D2-169B-4549-98AC-6E8BC900044C}">
      <dsp:nvSpPr>
        <dsp:cNvPr id="0" name=""/>
        <dsp:cNvSpPr/>
      </dsp:nvSpPr>
      <dsp:spPr>
        <a:xfrm>
          <a:off x="715253" y="1185898"/>
          <a:ext cx="1691448" cy="1014868"/>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panose="020F0502020204030204"/>
              <a:ea typeface="+mn-ea"/>
              <a:cs typeface="+mn-cs"/>
            </a:rPr>
            <a:t>Exhaustion,</a:t>
          </a:r>
        </a:p>
      </dsp:txBody>
      <dsp:txXfrm>
        <a:off x="715253" y="1185898"/>
        <a:ext cx="1691448" cy="1014868"/>
      </dsp:txXfrm>
    </dsp:sp>
    <dsp:sp modelId="{65B82F19-DAF7-4641-97B0-07BB97483FCB}">
      <dsp:nvSpPr>
        <dsp:cNvPr id="0" name=""/>
        <dsp:cNvSpPr/>
      </dsp:nvSpPr>
      <dsp:spPr>
        <a:xfrm>
          <a:off x="2575845" y="1185898"/>
          <a:ext cx="1691448" cy="1014868"/>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Calibri" panose="020F0502020204030204"/>
              <a:ea typeface="+mn-ea"/>
              <a:cs typeface="+mn-cs"/>
            </a:rPr>
            <a:t>Anxiety,</a:t>
          </a:r>
        </a:p>
      </dsp:txBody>
      <dsp:txXfrm>
        <a:off x="2575845" y="1185898"/>
        <a:ext cx="1691448" cy="1014868"/>
      </dsp:txXfrm>
    </dsp:sp>
    <dsp:sp modelId="{20BDD310-EC9A-6B43-BACF-C5F80FED222C}">
      <dsp:nvSpPr>
        <dsp:cNvPr id="0" name=""/>
        <dsp:cNvSpPr/>
      </dsp:nvSpPr>
      <dsp:spPr>
        <a:xfrm>
          <a:off x="4436438" y="1185898"/>
          <a:ext cx="1691448" cy="1014868"/>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Calibri" panose="020F0502020204030204"/>
              <a:ea typeface="+mn-ea"/>
              <a:cs typeface="+mn-cs"/>
            </a:rPr>
            <a:t>Numbness,</a:t>
          </a:r>
        </a:p>
      </dsp:txBody>
      <dsp:txXfrm>
        <a:off x="4436438" y="1185898"/>
        <a:ext cx="1691448" cy="1014868"/>
      </dsp:txXfrm>
    </dsp:sp>
    <dsp:sp modelId="{CCA61A0E-7170-A145-873C-72018402FC98}">
      <dsp:nvSpPr>
        <dsp:cNvPr id="0" name=""/>
        <dsp:cNvSpPr/>
      </dsp:nvSpPr>
      <dsp:spPr>
        <a:xfrm>
          <a:off x="6297031" y="1185898"/>
          <a:ext cx="1691448" cy="1014868"/>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panose="020F0502020204030204"/>
              <a:ea typeface="+mn-ea"/>
              <a:cs typeface="+mn-cs"/>
            </a:rPr>
            <a:t>Disorganized thinking - e.g., not being able to remember the event accurately,</a:t>
          </a:r>
        </a:p>
      </dsp:txBody>
      <dsp:txXfrm>
        <a:off x="6297031" y="1185898"/>
        <a:ext cx="1691448" cy="1014868"/>
      </dsp:txXfrm>
    </dsp:sp>
    <dsp:sp modelId="{CB105CB9-9560-C942-9F7E-74414127F704}">
      <dsp:nvSpPr>
        <dsp:cNvPr id="0" name=""/>
        <dsp:cNvSpPr/>
      </dsp:nvSpPr>
      <dsp:spPr>
        <a:xfrm>
          <a:off x="2575845" y="2293715"/>
          <a:ext cx="1691448" cy="1014868"/>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Calibri" panose="020F0502020204030204"/>
              <a:ea typeface="+mn-ea"/>
              <a:cs typeface="+mn-cs"/>
            </a:rPr>
            <a:t>Sleep disturbances, </a:t>
          </a:r>
        </a:p>
      </dsp:txBody>
      <dsp:txXfrm>
        <a:off x="2575845" y="2293715"/>
        <a:ext cx="1691448" cy="1014868"/>
      </dsp:txXfrm>
    </dsp:sp>
    <dsp:sp modelId="{BE6CEC46-3A30-EB4C-A82B-10D813FF54AE}">
      <dsp:nvSpPr>
        <dsp:cNvPr id="0" name=""/>
        <dsp:cNvSpPr/>
      </dsp:nvSpPr>
      <dsp:spPr>
        <a:xfrm>
          <a:off x="4436438" y="2302179"/>
          <a:ext cx="1691448" cy="1014868"/>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Calibri" panose="020F0502020204030204"/>
              <a:ea typeface="+mn-ea"/>
              <a:cs typeface="+mn-cs"/>
            </a:rPr>
            <a:t>Grief, or sadness.</a:t>
          </a:r>
        </a:p>
      </dsp:txBody>
      <dsp:txXfrm>
        <a:off x="4436438" y="2302179"/>
        <a:ext cx="1691448" cy="10148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464820"/>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2" y="0"/>
            <a:ext cx="2982119" cy="464820"/>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4820"/>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08438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58" name="Google Shape;58;p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826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2479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16B6297-5D85-8E3D-C1E9-4078A32183A2}"/>
            </a:ext>
          </a:extLst>
        </p:cNvPr>
        <p:cNvGrpSpPr/>
        <p:nvPr/>
      </p:nvGrpSpPr>
      <p:grpSpPr>
        <a:xfrm>
          <a:off x="0" y="0"/>
          <a:ext cx="0" cy="0"/>
          <a:chOff x="0" y="0"/>
          <a:chExt cx="0" cy="0"/>
        </a:xfrm>
      </p:grpSpPr>
      <p:sp>
        <p:nvSpPr>
          <p:cNvPr id="106" name="Google Shape;106;p29:notes">
            <a:extLst>
              <a:ext uri="{FF2B5EF4-FFF2-40B4-BE49-F238E27FC236}">
                <a16:creationId xmlns:a16="http://schemas.microsoft.com/office/drawing/2014/main" id="{0276E51D-E9CC-FBAE-D19D-2C7F27BCF6B2}"/>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29:notes">
            <a:extLst>
              <a:ext uri="{FF2B5EF4-FFF2-40B4-BE49-F238E27FC236}">
                <a16:creationId xmlns:a16="http://schemas.microsoft.com/office/drawing/2014/main" id="{3A397D20-0609-16A8-80DC-B7EF60D81C6B}"/>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818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65" name="Google Shape;65;p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5975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72" name="Google Shape;72;p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970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79" name="Google Shape;79;p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446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86" name="Google Shape;86;p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2160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94" name="Google Shape;94;p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715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99" name="Google Shape;99;p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8790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7EE8F5-7F16-4BF2-9CA1-C7CF0F9C1053}" type="slidenum">
              <a:rPr lang="en-US" smtClean="0"/>
              <a:t>8</a:t>
            </a:fld>
            <a:endParaRPr lang="en-US"/>
          </a:p>
        </p:txBody>
      </p:sp>
    </p:spTree>
    <p:extLst>
      <p:ext uri="{BB962C8B-B14F-4D97-AF65-F5344CB8AC3E}">
        <p14:creationId xmlns:p14="http://schemas.microsoft.com/office/powerpoint/2010/main" val="969737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C34270C1-2B2D-BC80-285F-3B883EF1BB45}"/>
            </a:ext>
          </a:extLst>
        </p:cNvPr>
        <p:cNvGrpSpPr/>
        <p:nvPr/>
      </p:nvGrpSpPr>
      <p:grpSpPr>
        <a:xfrm>
          <a:off x="0" y="0"/>
          <a:ext cx="0" cy="0"/>
          <a:chOff x="0" y="0"/>
          <a:chExt cx="0" cy="0"/>
        </a:xfrm>
      </p:grpSpPr>
      <p:sp>
        <p:nvSpPr>
          <p:cNvPr id="106" name="Google Shape;106;p29:notes">
            <a:extLst>
              <a:ext uri="{FF2B5EF4-FFF2-40B4-BE49-F238E27FC236}">
                <a16:creationId xmlns:a16="http://schemas.microsoft.com/office/drawing/2014/main" id="{D09EEC3D-8125-6577-8CF3-02BE2EC1F3D6}"/>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29:notes">
            <a:extLst>
              <a:ext uri="{FF2B5EF4-FFF2-40B4-BE49-F238E27FC236}">
                <a16:creationId xmlns:a16="http://schemas.microsoft.com/office/drawing/2014/main" id="{2007D598-B8A5-B835-C8FE-C738DDE3E662}"/>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9935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3"/>
          <p:cNvSpPr/>
          <p:nvPr/>
        </p:nvSpPr>
        <p:spPr>
          <a:xfrm>
            <a:off x="0" y="0"/>
            <a:ext cx="9144000" cy="435849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13"/>
          <p:cNvSpPr txBox="1">
            <a:spLocks noGrp="1"/>
          </p:cNvSpPr>
          <p:nvPr>
            <p:ph type="ctrTitle"/>
          </p:nvPr>
        </p:nvSpPr>
        <p:spPr>
          <a:xfrm>
            <a:off x="685800" y="559623"/>
            <a:ext cx="7772400" cy="147002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Montserrat"/>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2277690"/>
            <a:ext cx="6400800" cy="93780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200"/>
              </a:spcBef>
              <a:spcAft>
                <a:spcPts val="0"/>
              </a:spcAft>
              <a:buSzPts val="2520"/>
              <a:buNone/>
              <a:defRPr>
                <a:solidFill>
                  <a:srgbClr val="E6C46D"/>
                </a:solidFill>
              </a:defRPr>
            </a:lvl1pPr>
            <a:lvl2pPr lvl="1" algn="ctr">
              <a:lnSpc>
                <a:spcPct val="100000"/>
              </a:lnSpc>
              <a:spcBef>
                <a:spcPts val="600"/>
              </a:spcBef>
              <a:spcAft>
                <a:spcPts val="0"/>
              </a:spcAft>
              <a:buSzPts val="2400"/>
              <a:buNone/>
              <a:defRPr>
                <a:solidFill>
                  <a:srgbClr val="888888"/>
                </a:solidFill>
              </a:defRPr>
            </a:lvl2pPr>
            <a:lvl3pPr lvl="2" algn="ctr">
              <a:lnSpc>
                <a:spcPct val="100000"/>
              </a:lnSpc>
              <a:spcBef>
                <a:spcPts val="600"/>
              </a:spcBef>
              <a:spcAft>
                <a:spcPts val="0"/>
              </a:spcAft>
              <a:buSzPts val="2400"/>
              <a:buNone/>
              <a:defRPr>
                <a:solidFill>
                  <a:srgbClr val="888888"/>
                </a:solidFill>
              </a:defRPr>
            </a:lvl3pPr>
            <a:lvl4pPr lvl="3" algn="ctr">
              <a:lnSpc>
                <a:spcPct val="100000"/>
              </a:lnSpc>
              <a:spcBef>
                <a:spcPts val="600"/>
              </a:spcBef>
              <a:spcAft>
                <a:spcPts val="0"/>
              </a:spcAft>
              <a:buSzPts val="2000"/>
              <a:buNone/>
              <a:defRPr>
                <a:solidFill>
                  <a:srgbClr val="888888"/>
                </a:solidFill>
              </a:defRPr>
            </a:lvl4pPr>
            <a:lvl5pPr lvl="4" algn="ctr">
              <a:lnSpc>
                <a:spcPct val="100000"/>
              </a:lnSpc>
              <a:spcBef>
                <a:spcPts val="600"/>
              </a:spcBef>
              <a:spcAft>
                <a:spcPts val="0"/>
              </a:spcAft>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8" name="Google Shape;18;p13" descr="A logo with a star and text&#10;&#10;Description automatically generated"/>
          <p:cNvPicPr preferRelativeResize="0"/>
          <p:nvPr/>
        </p:nvPicPr>
        <p:blipFill rotWithShape="1">
          <a:blip r:embed="rId2">
            <a:alphaModFix/>
          </a:blip>
          <a:srcRect/>
          <a:stretch/>
        </p:blipFill>
        <p:spPr>
          <a:xfrm>
            <a:off x="2433782" y="4501559"/>
            <a:ext cx="4276436" cy="228836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4"/>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body" idx="1"/>
          </p:nvPr>
        </p:nvSpPr>
        <p:spPr>
          <a:xfrm>
            <a:off x="457200" y="1679403"/>
            <a:ext cx="8229600" cy="4446760"/>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1200"/>
              </a:spcBef>
              <a:spcAft>
                <a:spcPts val="0"/>
              </a:spcAft>
              <a:buSzPts val="162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3389971" y="2633031"/>
            <a:ext cx="5310604" cy="1362075"/>
          </a:xfrm>
          <a:prstGeom prst="rect">
            <a:avLst/>
          </a:prstGeom>
          <a:noFill/>
          <a:ln>
            <a:noFill/>
          </a:ln>
        </p:spPr>
        <p:txBody>
          <a:bodyPr spcFirstLastPara="1" wrap="square" lIns="91425" tIns="0" rIns="91425" bIns="45700" anchor="ctr" anchorCtr="0">
            <a:noAutofit/>
          </a:bodyPr>
          <a:lstStyle>
            <a:lvl1pPr lvl="0" algn="l">
              <a:lnSpc>
                <a:spcPct val="90000"/>
              </a:lnSpc>
              <a:spcBef>
                <a:spcPts val="0"/>
              </a:spcBef>
              <a:spcAft>
                <a:spcPts val="0"/>
              </a:spcAft>
              <a:buClr>
                <a:schemeClr val="accent1"/>
              </a:buClr>
              <a:buSzPts val="4400"/>
              <a:buFont typeface="Montserrat"/>
              <a:buNone/>
              <a:defRPr sz="4400" b="1"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5" name="Google Shape;25;p15"/>
          <p:cNvGrpSpPr/>
          <p:nvPr/>
        </p:nvGrpSpPr>
        <p:grpSpPr>
          <a:xfrm>
            <a:off x="-3829257" y="-63496"/>
            <a:ext cx="6953250" cy="6953250"/>
            <a:chOff x="457200" y="6184851"/>
            <a:chExt cx="558024" cy="558024"/>
          </a:xfrm>
        </p:grpSpPr>
        <p:sp>
          <p:nvSpPr>
            <p:cNvPr id="26" name="Google Shape;26;p15"/>
            <p:cNvSpPr/>
            <p:nvPr/>
          </p:nvSpPr>
          <p:spPr>
            <a:xfrm>
              <a:off x="457200" y="6184851"/>
              <a:ext cx="558024" cy="55802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 name="Google Shape;27;p15" descr="STR_TA Circle.png"/>
            <p:cNvPicPr preferRelativeResize="0"/>
            <p:nvPr/>
          </p:nvPicPr>
          <p:blipFill rotWithShape="1">
            <a:blip r:embed="rId2">
              <a:alphaModFix/>
            </a:blip>
            <a:srcRect/>
            <a:stretch/>
          </p:blipFill>
          <p:spPr>
            <a:xfrm>
              <a:off x="468526" y="6196068"/>
              <a:ext cx="535372" cy="535590"/>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body" idx="1"/>
          </p:nvPr>
        </p:nvSpPr>
        <p:spPr>
          <a:xfrm>
            <a:off x="457200" y="1773870"/>
            <a:ext cx="4038600" cy="4352293"/>
          </a:xfrm>
          <a:prstGeom prst="rect">
            <a:avLst/>
          </a:prstGeom>
          <a:noFill/>
          <a:ln>
            <a:noFill/>
          </a:ln>
        </p:spPr>
        <p:txBody>
          <a:bodyPr spcFirstLastPara="1" wrap="square" lIns="91425" tIns="45700" rIns="91425" bIns="45700" anchor="t" anchorCtr="0">
            <a:normAutofit/>
          </a:bodyPr>
          <a:lstStyle>
            <a:lvl1pPr marL="457200" lvl="0" indent="-388620" algn="l">
              <a:lnSpc>
                <a:spcPct val="100000"/>
              </a:lnSpc>
              <a:spcBef>
                <a:spcPts val="1200"/>
              </a:spcBef>
              <a:spcAft>
                <a:spcPts val="0"/>
              </a:spcAft>
              <a:buSzPts val="2520"/>
              <a:buChar char="✧"/>
              <a:defRPr sz="2800"/>
            </a:lvl1pPr>
            <a:lvl2pPr marL="914400" lvl="1" indent="-381000" algn="l">
              <a:lnSpc>
                <a:spcPct val="100000"/>
              </a:lnSpc>
              <a:spcBef>
                <a:spcPts val="600"/>
              </a:spcBef>
              <a:spcAft>
                <a:spcPts val="0"/>
              </a:spcAft>
              <a:buSzPts val="2400"/>
              <a:buChar char="–"/>
              <a:defRPr sz="2400"/>
            </a:lvl2pPr>
            <a:lvl3pPr marL="1371600" lvl="2" indent="-355600" algn="l">
              <a:lnSpc>
                <a:spcPct val="100000"/>
              </a:lnSpc>
              <a:spcBef>
                <a:spcPts val="600"/>
              </a:spcBef>
              <a:spcAft>
                <a:spcPts val="0"/>
              </a:spcAft>
              <a:buSzPts val="2000"/>
              <a:buChar char="•"/>
              <a:defRPr sz="2000"/>
            </a:lvl3pPr>
            <a:lvl4pPr marL="1828800" lvl="3" indent="-342900" algn="l">
              <a:lnSpc>
                <a:spcPct val="100000"/>
              </a:lnSpc>
              <a:spcBef>
                <a:spcPts val="600"/>
              </a:spcBef>
              <a:spcAft>
                <a:spcPts val="0"/>
              </a:spcAft>
              <a:buSzPts val="1800"/>
              <a:buChar char="–"/>
              <a:defRPr sz="1800"/>
            </a:lvl4pPr>
            <a:lvl5pPr marL="2286000" lvl="4" indent="-342900" algn="l">
              <a:lnSpc>
                <a:spcPct val="100000"/>
              </a:lnSpc>
              <a:spcBef>
                <a:spcPts val="6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19"/>
          <p:cNvSpPr txBox="1">
            <a:spLocks noGrp="1"/>
          </p:cNvSpPr>
          <p:nvPr>
            <p:ph type="body" idx="2"/>
          </p:nvPr>
        </p:nvSpPr>
        <p:spPr>
          <a:xfrm>
            <a:off x="4648200" y="1773870"/>
            <a:ext cx="4038600" cy="4352293"/>
          </a:xfrm>
          <a:prstGeom prst="rect">
            <a:avLst/>
          </a:prstGeom>
          <a:noFill/>
          <a:ln>
            <a:noFill/>
          </a:ln>
        </p:spPr>
        <p:txBody>
          <a:bodyPr spcFirstLastPara="1" wrap="square" lIns="91425" tIns="45700" rIns="91425" bIns="45700" anchor="t" anchorCtr="0">
            <a:normAutofit/>
          </a:bodyPr>
          <a:lstStyle>
            <a:lvl1pPr marL="457200" lvl="0" indent="-388620" algn="l">
              <a:lnSpc>
                <a:spcPct val="100000"/>
              </a:lnSpc>
              <a:spcBef>
                <a:spcPts val="1200"/>
              </a:spcBef>
              <a:spcAft>
                <a:spcPts val="0"/>
              </a:spcAft>
              <a:buSzPts val="2520"/>
              <a:buChar char="✧"/>
              <a:defRPr sz="2800"/>
            </a:lvl1pPr>
            <a:lvl2pPr marL="914400" lvl="1" indent="-381000" algn="l">
              <a:lnSpc>
                <a:spcPct val="100000"/>
              </a:lnSpc>
              <a:spcBef>
                <a:spcPts val="600"/>
              </a:spcBef>
              <a:spcAft>
                <a:spcPts val="0"/>
              </a:spcAft>
              <a:buSzPts val="2400"/>
              <a:buChar char="–"/>
              <a:defRPr sz="2400"/>
            </a:lvl2pPr>
            <a:lvl3pPr marL="1371600" lvl="2" indent="-355600" algn="l">
              <a:lnSpc>
                <a:spcPct val="100000"/>
              </a:lnSpc>
              <a:spcBef>
                <a:spcPts val="600"/>
              </a:spcBef>
              <a:spcAft>
                <a:spcPts val="0"/>
              </a:spcAft>
              <a:buSzPts val="2000"/>
              <a:buChar char="•"/>
              <a:defRPr sz="2000"/>
            </a:lvl3pPr>
            <a:lvl4pPr marL="1828800" lvl="3" indent="-342900" algn="l">
              <a:lnSpc>
                <a:spcPct val="100000"/>
              </a:lnSpc>
              <a:spcBef>
                <a:spcPts val="600"/>
              </a:spcBef>
              <a:spcAft>
                <a:spcPts val="0"/>
              </a:spcAft>
              <a:buSzPts val="1800"/>
              <a:buChar char="–"/>
              <a:defRPr sz="1800"/>
            </a:lvl4pPr>
            <a:lvl5pPr marL="2286000" lvl="4" indent="-342900" algn="l">
              <a:lnSpc>
                <a:spcPct val="100000"/>
              </a:lnSpc>
              <a:spcBef>
                <a:spcPts val="6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21"/>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4100"/>
              <a:buFont typeface="Montserrat"/>
              <a:buNone/>
              <a:defRPr sz="41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457200" y="1679403"/>
            <a:ext cx="8229600" cy="4446760"/>
          </a:xfrm>
          <a:prstGeom prst="rect">
            <a:avLst/>
          </a:prstGeom>
          <a:noFill/>
          <a:ln>
            <a:noFill/>
          </a:ln>
        </p:spPr>
        <p:txBody>
          <a:bodyPr spcFirstLastPara="1" wrap="square" lIns="91425" tIns="45700" rIns="91425" bIns="45700" anchor="t" anchorCtr="0">
            <a:normAutofit/>
          </a:bodyPr>
          <a:lstStyle>
            <a:lvl1pPr marL="457200" marR="0" lvl="0" indent="-388620" algn="l" rtl="0">
              <a:lnSpc>
                <a:spcPct val="100000"/>
              </a:lnSpc>
              <a:spcBef>
                <a:spcPts val="1200"/>
              </a:spcBef>
              <a:spcAft>
                <a:spcPts val="0"/>
              </a:spcAft>
              <a:buClr>
                <a:schemeClr val="accent2"/>
              </a:buClr>
              <a:buSzPts val="252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6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6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6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2" descr="STR_TA_Logo.jpg"/>
          <p:cNvPicPr preferRelativeResize="0"/>
          <p:nvPr/>
        </p:nvPicPr>
        <p:blipFill rotWithShape="1">
          <a:blip r:embed="rId8">
            <a:alphaModFix/>
          </a:blip>
          <a:srcRect l="2851" t="8784" r="67033" b="8380"/>
          <a:stretch/>
        </p:blipFill>
        <p:spPr>
          <a:xfrm>
            <a:off x="457200" y="6259329"/>
            <a:ext cx="464308" cy="4726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7" r:id="rId5"/>
    <p:sldLayoutId id="214748365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tore.samhsa.gov/product/tip-57-" TargetMode="External"/><Relationship Id="rId2" Type="http://schemas.openxmlformats.org/officeDocument/2006/relationships/hyperlink" Target="https://nida.nih.gov/publications/drugfacts/comorbidity-substanceuse-disorders-other-mental-illnesses" TargetMode="External"/><Relationship Id="rId1" Type="http://schemas.openxmlformats.org/officeDocument/2006/relationships/slideLayout" Target="../slideLayouts/slideLayout2.xml"/><Relationship Id="rId4" Type="http://schemas.openxmlformats.org/officeDocument/2006/relationships/hyperlink" Target="https://library.samhsa.gov/sites/default/files/sma15-4420.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lanitek.com/P?s=61863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anitek.com/P?s=61863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284085" y="559623"/>
            <a:ext cx="8611340" cy="147002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Montserrat"/>
              <a:buNone/>
            </a:pPr>
            <a:r>
              <a:rPr lang="en-US"/>
              <a:t>Opioid Response Network</a:t>
            </a:r>
            <a:endParaRPr/>
          </a:p>
        </p:txBody>
      </p:sp>
      <p:sp>
        <p:nvSpPr>
          <p:cNvPr id="61" name="Google Shape;61;p1"/>
          <p:cNvSpPr txBox="1">
            <a:spLocks noGrp="1"/>
          </p:cNvSpPr>
          <p:nvPr>
            <p:ph type="subTitle" idx="1"/>
          </p:nvPr>
        </p:nvSpPr>
        <p:spPr>
          <a:xfrm>
            <a:off x="1371600" y="2091423"/>
            <a:ext cx="6400800" cy="937807"/>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SzPts val="2520"/>
              <a:buNone/>
            </a:pPr>
            <a:r>
              <a:rPr lang="en-US" dirty="0"/>
              <a:t>The Horse is Barking: Understanding Trauma and Substance Use Disorders</a:t>
            </a:r>
            <a:endParaRPr dirty="0"/>
          </a:p>
        </p:txBody>
      </p:sp>
      <p:sp>
        <p:nvSpPr>
          <p:cNvPr id="62" name="Google Shape;62;p1"/>
          <p:cNvSpPr txBox="1"/>
          <p:nvPr/>
        </p:nvSpPr>
        <p:spPr>
          <a:xfrm>
            <a:off x="1371600" y="3206488"/>
            <a:ext cx="6400800" cy="1152009"/>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E6C46D"/>
              </a:buClr>
              <a:buSzPts val="2000"/>
              <a:buFont typeface="Arial"/>
              <a:buNone/>
            </a:pPr>
            <a:r>
              <a:rPr lang="en-US" sz="2000" b="0" i="0" u="none" strike="noStrike" cap="none" dirty="0">
                <a:solidFill>
                  <a:srgbClr val="E6C46D"/>
                </a:solidFill>
                <a:latin typeface="Arial"/>
                <a:ea typeface="Arial"/>
                <a:cs typeface="Arial"/>
                <a:sym typeface="Arial"/>
              </a:rPr>
              <a:t>Stina Jacobs, LMSW, CCTS-I</a:t>
            </a:r>
            <a:endParaRPr lang="en-US" sz="2000" dirty="0">
              <a:solidFill>
                <a:srgbClr val="E6C46D"/>
              </a:solidFill>
            </a:endParaRPr>
          </a:p>
          <a:p>
            <a:pPr marL="0" marR="0" lvl="0" indent="0" algn="ctr" rtl="0">
              <a:lnSpc>
                <a:spcPct val="100000"/>
              </a:lnSpc>
              <a:spcBef>
                <a:spcPts val="0"/>
              </a:spcBef>
              <a:spcAft>
                <a:spcPts val="0"/>
              </a:spcAft>
              <a:buClr>
                <a:srgbClr val="E6C46D"/>
              </a:buClr>
              <a:buSzPts val="2000"/>
              <a:buFont typeface="Arial"/>
              <a:buNone/>
            </a:pPr>
            <a:r>
              <a:rPr lang="en-US" sz="2000" b="0" i="0" u="none" strike="noStrike" cap="none" dirty="0">
                <a:solidFill>
                  <a:srgbClr val="E6C46D"/>
                </a:solidFill>
                <a:latin typeface="Arial"/>
                <a:ea typeface="Arial"/>
                <a:cs typeface="Arial"/>
                <a:sym typeface="Arial"/>
              </a:rPr>
              <a:t>April 9, 2026</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Text Placeholder 2"/>
          <p:cNvSpPr>
            <a:spLocks noGrp="1"/>
          </p:cNvSpPr>
          <p:nvPr>
            <p:ph type="body" idx="1"/>
          </p:nvPr>
        </p:nvSpPr>
        <p:spPr/>
        <p:txBody>
          <a:bodyPr>
            <a:noAutofit/>
          </a:bodyPr>
          <a:lstStyle/>
          <a:p>
            <a:r>
              <a:rPr lang="en-US" sz="2400" dirty="0"/>
              <a:t>Define the connection between trauma and substance use disorders.</a:t>
            </a:r>
          </a:p>
          <a:p>
            <a:r>
              <a:rPr lang="en-US" sz="2400" dirty="0"/>
              <a:t>Recognize and explore “The Barking Horse” as a clinical metaphor for symptom behavior. </a:t>
            </a:r>
          </a:p>
          <a:p>
            <a:r>
              <a:rPr lang="en-US" sz="2400" dirty="0"/>
              <a:t>Examine the role of the nervous system and survival responses.</a:t>
            </a:r>
          </a:p>
          <a:p>
            <a:r>
              <a:rPr lang="en-US" sz="2400" dirty="0"/>
              <a:t>Promote a shift from pathology to compassion.</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173798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Connection Between Trauma and SUDs</a:t>
            </a:r>
          </a:p>
        </p:txBody>
      </p:sp>
      <p:sp>
        <p:nvSpPr>
          <p:cNvPr id="3" name="Text Placeholder 2"/>
          <p:cNvSpPr>
            <a:spLocks noGrp="1"/>
          </p:cNvSpPr>
          <p:nvPr>
            <p:ph type="body" idx="1"/>
          </p:nvPr>
        </p:nvSpPr>
        <p:spPr>
          <a:xfrm>
            <a:off x="440267" y="1561865"/>
            <a:ext cx="8246533" cy="4352293"/>
          </a:xfrm>
        </p:spPr>
        <p:txBody>
          <a:bodyPr>
            <a:normAutofit/>
          </a:bodyPr>
          <a:lstStyle/>
          <a:p>
            <a:r>
              <a:rPr lang="en-US" sz="2000" dirty="0"/>
              <a:t>Trauma (acute, chronic, or complex) creates emotional, physiological, and cognitive distress. Many individuals use substances as a way to cope with or escape this distress. This sets the stage for a powerful cycle in which trauma contributes to the development of SUDs and is worsened by the consequences of substance use. </a:t>
            </a:r>
          </a:p>
        </p:txBody>
      </p:sp>
      <p:sp>
        <p:nvSpPr>
          <p:cNvPr id="8" name="Text Placeholder 7"/>
          <p:cNvSpPr>
            <a:spLocks noGrp="1"/>
          </p:cNvSpPr>
          <p:nvPr>
            <p:ph type="body" idx="2"/>
          </p:nvPr>
        </p:nvSpPr>
        <p:spPr>
          <a:xfrm>
            <a:off x="457200" y="3508859"/>
            <a:ext cx="8060267" cy="4352293"/>
          </a:xfrm>
        </p:spPr>
        <p:txBody>
          <a:bodyPr>
            <a:normAutofit/>
          </a:bodyPr>
          <a:lstStyle/>
          <a:p>
            <a:r>
              <a:rPr lang="en-US" sz="2000" dirty="0"/>
              <a:t>Trauma increases vulnerability to SUDs </a:t>
            </a:r>
          </a:p>
          <a:p>
            <a:r>
              <a:rPr lang="en-US" sz="2000" dirty="0"/>
              <a:t>SUDs can become a maladaptive coping strategy </a:t>
            </a:r>
          </a:p>
          <a:p>
            <a:r>
              <a:rPr lang="en-US" sz="2000" dirty="0"/>
              <a:t>Substance use increases risk for further trauma </a:t>
            </a:r>
          </a:p>
          <a:p>
            <a:r>
              <a:rPr lang="en-US" sz="2000" dirty="0"/>
              <a:t>Trauma and SUD share neurobiological pathways </a:t>
            </a:r>
          </a:p>
        </p:txBody>
      </p:sp>
      <p:sp>
        <p:nvSpPr>
          <p:cNvPr id="7" name="Slide Number Placeholder 6"/>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
        <p:nvSpPr>
          <p:cNvPr id="9" name="TextBox 8"/>
          <p:cNvSpPr txBox="1"/>
          <p:nvPr/>
        </p:nvSpPr>
        <p:spPr>
          <a:xfrm>
            <a:off x="1016000" y="6352978"/>
            <a:ext cx="4368800" cy="307777"/>
          </a:xfrm>
          <a:prstGeom prst="rect">
            <a:avLst/>
          </a:prstGeom>
          <a:noFill/>
        </p:spPr>
        <p:txBody>
          <a:bodyPr wrap="square" rtlCol="0">
            <a:spAutoFit/>
          </a:bodyPr>
          <a:lstStyle/>
          <a:p>
            <a:r>
              <a:rPr lang="en-US" dirty="0"/>
              <a:t>References provided at the end of the power point. </a:t>
            </a:r>
          </a:p>
        </p:txBody>
      </p:sp>
    </p:spTree>
    <p:extLst>
      <p:ext uri="{BB962C8B-B14F-4D97-AF65-F5344CB8AC3E}">
        <p14:creationId xmlns:p14="http://schemas.microsoft.com/office/powerpoint/2010/main" val="300440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When the Horse Barks</a:t>
            </a:r>
          </a:p>
        </p:txBody>
      </p:sp>
      <p:sp>
        <p:nvSpPr>
          <p:cNvPr id="9" name="Text Placeholder 8"/>
          <p:cNvSpPr>
            <a:spLocks noGrp="1"/>
          </p:cNvSpPr>
          <p:nvPr>
            <p:ph type="body" idx="1"/>
          </p:nvPr>
        </p:nvSpPr>
        <p:spPr/>
        <p:txBody>
          <a:bodyPr>
            <a:normAutofit/>
          </a:bodyPr>
          <a:lstStyle/>
          <a:p>
            <a:r>
              <a:rPr lang="en-US" sz="2400" dirty="0"/>
              <a:t>The phrase “the horse is barking” symbolizes behaviors that are out of the ordinary. </a:t>
            </a:r>
          </a:p>
          <a:p>
            <a:r>
              <a:rPr lang="en-US" sz="2400" dirty="0"/>
              <a:t>In the same way, substance use, relapse, or other maladaptive behaviors are signals that </a:t>
            </a:r>
            <a:r>
              <a:rPr lang="en-US" sz="2400" i="1" dirty="0"/>
              <a:t>something</a:t>
            </a:r>
            <a:r>
              <a:rPr lang="en-US" sz="2400" dirty="0"/>
              <a:t> </a:t>
            </a:r>
            <a:r>
              <a:rPr lang="en-US" sz="2400" i="1" dirty="0"/>
              <a:t>is wrong. </a:t>
            </a:r>
          </a:p>
          <a:p>
            <a:endParaRPr lang="en-US" sz="2400" i="1" dirty="0"/>
          </a:p>
          <a:p>
            <a:r>
              <a:rPr lang="en-US" sz="2400" b="1" dirty="0"/>
              <a:t>GOAL: </a:t>
            </a:r>
            <a:r>
              <a:rPr lang="en-US" sz="2400" dirty="0"/>
              <a:t>Shift perspective from </a:t>
            </a:r>
            <a:r>
              <a:rPr lang="en-US" sz="2400" u="sng" dirty="0"/>
              <a:t>judgement</a:t>
            </a:r>
            <a:r>
              <a:rPr lang="en-US" sz="2400" dirty="0"/>
              <a:t> to </a:t>
            </a:r>
            <a:r>
              <a:rPr lang="en-US" sz="2400" u="sng" dirty="0"/>
              <a:t>curiosity </a:t>
            </a:r>
          </a:p>
        </p:txBody>
      </p:sp>
    </p:spTree>
    <p:extLst>
      <p:ext uri="{BB962C8B-B14F-4D97-AF65-F5344CB8AC3E}">
        <p14:creationId xmlns:p14="http://schemas.microsoft.com/office/powerpoint/2010/main" val="1593995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Trauma and Addiction: The Hidden Link</a:t>
            </a:r>
          </a:p>
        </p:txBody>
      </p:sp>
      <p:sp>
        <p:nvSpPr>
          <p:cNvPr id="6" name="Text Placeholder 5"/>
          <p:cNvSpPr>
            <a:spLocks noGrp="1"/>
          </p:cNvSpPr>
          <p:nvPr>
            <p:ph type="body" idx="1"/>
          </p:nvPr>
        </p:nvSpPr>
        <p:spPr>
          <a:xfrm>
            <a:off x="143934" y="1549401"/>
            <a:ext cx="8703732" cy="2023532"/>
          </a:xfrm>
        </p:spPr>
        <p:txBody>
          <a:bodyPr>
            <a:normAutofit/>
          </a:bodyPr>
          <a:lstStyle/>
          <a:p>
            <a:r>
              <a:rPr lang="en-US" sz="2000" dirty="0"/>
              <a:t>Over 70% of individuals with SUDs report a history of trauma</a:t>
            </a:r>
          </a:p>
        </p:txBody>
      </p:sp>
      <p:sp>
        <p:nvSpPr>
          <p:cNvPr id="7" name="Text Placeholder 6"/>
          <p:cNvSpPr>
            <a:spLocks noGrp="1"/>
          </p:cNvSpPr>
          <p:nvPr>
            <p:ph type="body" idx="2"/>
          </p:nvPr>
        </p:nvSpPr>
        <p:spPr>
          <a:xfrm>
            <a:off x="143934" y="2137326"/>
            <a:ext cx="8396562" cy="2108200"/>
          </a:xfrm>
        </p:spPr>
        <p:txBody>
          <a:bodyPr/>
          <a:lstStyle/>
          <a:p>
            <a:r>
              <a:rPr lang="en-US" sz="2000" dirty="0"/>
              <a:t>Substance use often emerges as a survival strategy- a way to numb, escape, or regulate overwhelming emotions </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graphicFrame>
        <p:nvGraphicFramePr>
          <p:cNvPr id="19" name="Content Placeholder 2">
            <a:extLst>
              <a:ext uri="{FF2B5EF4-FFF2-40B4-BE49-F238E27FC236}">
                <a16:creationId xmlns:a16="http://schemas.microsoft.com/office/drawing/2014/main" id="{BD7BD030-9B2F-43BD-84A4-F18B247401CF}"/>
              </a:ext>
            </a:extLst>
          </p:cNvPr>
          <p:cNvGraphicFramePr>
            <a:graphicFrameLocks/>
          </p:cNvGraphicFramePr>
          <p:nvPr>
            <p:extLst>
              <p:ext uri="{D42A27DB-BD31-4B8C-83A1-F6EECF244321}">
                <p14:modId xmlns:p14="http://schemas.microsoft.com/office/powerpoint/2010/main" val="2352672751"/>
              </p:ext>
            </p:extLst>
          </p:nvPr>
        </p:nvGraphicFramePr>
        <p:xfrm>
          <a:off x="143933" y="3271309"/>
          <a:ext cx="8703733" cy="3386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5621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and Addiction: The Hidden Link</a:t>
            </a:r>
          </a:p>
        </p:txBody>
      </p:sp>
      <p:sp>
        <p:nvSpPr>
          <p:cNvPr id="3" name="Text Placeholder 2"/>
          <p:cNvSpPr>
            <a:spLocks noGrp="1"/>
          </p:cNvSpPr>
          <p:nvPr>
            <p:ph type="body" idx="1"/>
          </p:nvPr>
        </p:nvSpPr>
        <p:spPr>
          <a:xfrm>
            <a:off x="457200" y="1391536"/>
            <a:ext cx="8229600" cy="4446760"/>
          </a:xfrm>
        </p:spPr>
        <p:txBody>
          <a:bodyPr/>
          <a:lstStyle/>
          <a:p>
            <a:pPr algn="ctr"/>
            <a:r>
              <a:rPr lang="en-US" dirty="0"/>
              <a:t>Trauma impacts brain development, attachment, and the stress response.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933" y="2438401"/>
            <a:ext cx="8693679" cy="403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14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Barking Horse Metaphor </a:t>
            </a:r>
          </a:p>
        </p:txBody>
      </p:sp>
      <p:sp>
        <p:nvSpPr>
          <p:cNvPr id="3" name="Text Placeholder 2"/>
          <p:cNvSpPr>
            <a:spLocks noGrp="1"/>
          </p:cNvSpPr>
          <p:nvPr>
            <p:ph type="body" idx="1"/>
          </p:nvPr>
        </p:nvSpPr>
        <p:spPr/>
        <p:txBody>
          <a:bodyPr>
            <a:normAutofit/>
          </a:bodyPr>
          <a:lstStyle/>
          <a:p>
            <a:pPr>
              <a:buFont typeface="Arial" panose="020B0604020202020204" pitchFamily="34" charset="0"/>
              <a:buChar char="•"/>
            </a:pPr>
            <a:r>
              <a:rPr lang="en-US" sz="2400" dirty="0"/>
              <a:t>A horse barking = unnatural; it means the system is in distress. </a:t>
            </a:r>
          </a:p>
          <a:p>
            <a:pPr>
              <a:buFont typeface="Arial" panose="020B0604020202020204" pitchFamily="34" charset="0"/>
              <a:buChar char="•"/>
            </a:pPr>
            <a:r>
              <a:rPr lang="en-US" sz="2400" dirty="0"/>
              <a:t>Behaviors like resistance, manipulation, or self-sabotage are not “the problem” – they are “the signals.” </a:t>
            </a:r>
          </a:p>
          <a:p>
            <a:pPr>
              <a:buFont typeface="Arial" panose="020B0604020202020204" pitchFamily="34" charset="0"/>
              <a:buChar char="•"/>
            </a:pPr>
            <a:r>
              <a:rPr lang="en-US" sz="2400" dirty="0">
                <a:solidFill>
                  <a:srgbClr val="FF0000"/>
                </a:solidFill>
              </a:rPr>
              <a:t>Our task: Listen for the bark and ask, “What happened to you?” </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234552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Impact of Trauma </a:t>
            </a:r>
          </a:p>
        </p:txBody>
      </p:sp>
      <p:sp>
        <p:nvSpPr>
          <p:cNvPr id="3" name="Text Placeholder 2"/>
          <p:cNvSpPr>
            <a:spLocks noGrp="1"/>
          </p:cNvSpPr>
          <p:nvPr>
            <p:ph type="body" idx="1"/>
          </p:nvPr>
        </p:nvSpPr>
        <p:spPr>
          <a:xfrm>
            <a:off x="393192" y="1848908"/>
            <a:ext cx="4038600" cy="4352293"/>
          </a:xfrm>
        </p:spPr>
        <p:txBody>
          <a:bodyPr>
            <a:normAutofit/>
          </a:bodyPr>
          <a:lstStyle/>
          <a:p>
            <a:r>
              <a:rPr lang="en-US" sz="2400" dirty="0"/>
              <a:t>The stress response.</a:t>
            </a:r>
          </a:p>
          <a:p>
            <a:r>
              <a:rPr lang="en-US" sz="2400" dirty="0"/>
              <a:t>The body remembers even when the mind forgets.</a:t>
            </a:r>
          </a:p>
          <a:p>
            <a:r>
              <a:rPr lang="en-US" sz="2400" dirty="0"/>
              <a:t>Substances can mimic regulation, providing temporarily relief. </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667" y="1848908"/>
            <a:ext cx="428625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328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t>Trauma Informed Care Principles</a:t>
            </a:r>
          </a:p>
        </p:txBody>
      </p:sp>
      <p:sp>
        <p:nvSpPr>
          <p:cNvPr id="7" name="Text Placeholder 6"/>
          <p:cNvSpPr>
            <a:spLocks noGrp="1"/>
          </p:cNvSpPr>
          <p:nvPr>
            <p:ph type="body" idx="1"/>
          </p:nvPr>
        </p:nvSpPr>
        <p:spPr>
          <a:xfrm>
            <a:off x="446532" y="1847022"/>
            <a:ext cx="8055864" cy="4352293"/>
          </a:xfrm>
        </p:spPr>
        <p:txBody>
          <a:bodyPr>
            <a:normAutofit/>
          </a:bodyPr>
          <a:lstStyle/>
          <a:p>
            <a:r>
              <a:rPr lang="en-US" sz="2000" b="1" dirty="0">
                <a:solidFill>
                  <a:schemeClr val="bg2">
                    <a:lumMod val="60000"/>
                    <a:lumOff val="40000"/>
                  </a:schemeClr>
                </a:solidFill>
              </a:rPr>
              <a:t>Safety: </a:t>
            </a:r>
            <a:r>
              <a:rPr lang="en-US" sz="2000" dirty="0"/>
              <a:t>Physical and emotional security. </a:t>
            </a:r>
          </a:p>
          <a:p>
            <a:r>
              <a:rPr lang="en-US" sz="2000" b="1" dirty="0">
                <a:solidFill>
                  <a:schemeClr val="bg2">
                    <a:lumMod val="60000"/>
                    <a:lumOff val="40000"/>
                  </a:schemeClr>
                </a:solidFill>
              </a:rPr>
              <a:t>Trustworthiness</a:t>
            </a:r>
            <a:r>
              <a:rPr lang="en-US" sz="2000" dirty="0">
                <a:solidFill>
                  <a:schemeClr val="bg2">
                    <a:lumMod val="60000"/>
                    <a:lumOff val="40000"/>
                  </a:schemeClr>
                </a:solidFill>
              </a:rPr>
              <a:t>: </a:t>
            </a:r>
            <a:r>
              <a:rPr lang="en-US" sz="2000" dirty="0"/>
              <a:t>Clear, consistent, predictable, boundaries</a:t>
            </a:r>
          </a:p>
          <a:p>
            <a:r>
              <a:rPr lang="en-US" sz="2000" b="1" dirty="0">
                <a:solidFill>
                  <a:schemeClr val="bg2">
                    <a:lumMod val="60000"/>
                    <a:lumOff val="40000"/>
                  </a:schemeClr>
                </a:solidFill>
              </a:rPr>
              <a:t>Empowerment: </a:t>
            </a:r>
            <a:r>
              <a:rPr lang="en-US" sz="2000" dirty="0"/>
              <a:t>Strengths-based approaches </a:t>
            </a:r>
          </a:p>
        </p:txBody>
      </p:sp>
      <p:sp>
        <p:nvSpPr>
          <p:cNvPr id="8" name="Text Placeholder 7"/>
          <p:cNvSpPr>
            <a:spLocks noGrp="1"/>
          </p:cNvSpPr>
          <p:nvPr>
            <p:ph type="body" idx="2"/>
          </p:nvPr>
        </p:nvSpPr>
        <p:spPr>
          <a:xfrm>
            <a:off x="446532" y="3154805"/>
            <a:ext cx="8359140" cy="4352293"/>
          </a:xfrm>
        </p:spPr>
        <p:txBody>
          <a:bodyPr>
            <a:normAutofit/>
          </a:bodyPr>
          <a:lstStyle/>
          <a:p>
            <a:r>
              <a:rPr lang="en-US" sz="2000" b="1" dirty="0">
                <a:solidFill>
                  <a:schemeClr val="bg2">
                    <a:lumMod val="60000"/>
                    <a:lumOff val="40000"/>
                  </a:schemeClr>
                </a:solidFill>
              </a:rPr>
              <a:t>Collaboration: </a:t>
            </a:r>
            <a:r>
              <a:rPr lang="en-US" sz="2000" dirty="0"/>
              <a:t>Shared-decision making</a:t>
            </a:r>
          </a:p>
          <a:p>
            <a:r>
              <a:rPr lang="en-US" sz="2000" b="1" dirty="0">
                <a:solidFill>
                  <a:schemeClr val="bg2">
                    <a:lumMod val="60000"/>
                    <a:lumOff val="40000"/>
                  </a:schemeClr>
                </a:solidFill>
              </a:rPr>
              <a:t>Cultural Humility: </a:t>
            </a:r>
            <a:r>
              <a:rPr lang="en-US" sz="2000" dirty="0"/>
              <a:t>Respect for diverse experiences of trauma </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410230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Reframing and Clinical Responses</a:t>
            </a:r>
          </a:p>
        </p:txBody>
      </p:sp>
      <p:sp>
        <p:nvSpPr>
          <p:cNvPr id="3" name="Text Placeholder 2"/>
          <p:cNvSpPr>
            <a:spLocks noGrp="1"/>
          </p:cNvSpPr>
          <p:nvPr>
            <p:ph type="body" idx="1"/>
          </p:nvPr>
        </p:nvSpPr>
        <p:spPr/>
        <p:txBody>
          <a:bodyPr>
            <a:normAutofit/>
          </a:bodyPr>
          <a:lstStyle/>
          <a:p>
            <a:r>
              <a:rPr lang="en-US" sz="2400" dirty="0"/>
              <a:t>Old Question: “What’s wrong with you?”</a:t>
            </a:r>
          </a:p>
          <a:p>
            <a:r>
              <a:rPr lang="en-US" sz="2400" dirty="0"/>
              <a:t>New Question: “What happened to you?”</a:t>
            </a:r>
          </a:p>
          <a:p>
            <a:r>
              <a:rPr lang="en-US" sz="2400" dirty="0"/>
              <a:t>Practice compassion over control; curiosity over compliance.</a:t>
            </a:r>
          </a:p>
          <a:p>
            <a:pPr marL="125730" indent="0" algn="ctr">
              <a:buNone/>
            </a:pPr>
            <a:r>
              <a:rPr lang="en-US" sz="2400" dirty="0">
                <a:solidFill>
                  <a:schemeClr val="bg2">
                    <a:lumMod val="60000"/>
                    <a:lumOff val="40000"/>
                  </a:schemeClr>
                </a:solidFill>
              </a:rPr>
              <a:t> </a:t>
            </a:r>
            <a:r>
              <a:rPr lang="en-US" sz="2400" b="1" dirty="0">
                <a:solidFill>
                  <a:schemeClr val="bg2">
                    <a:lumMod val="60000"/>
                    <a:lumOff val="40000"/>
                  </a:schemeClr>
                </a:solidFill>
              </a:rPr>
              <a:t>Every maladaptive behavior once served a purpose.</a:t>
            </a:r>
          </a:p>
          <a:p>
            <a:pPr marL="125730" indent="0" algn="ctr">
              <a:buNone/>
            </a:pPr>
            <a:endParaRPr lang="en-US" sz="2400" b="1" dirty="0">
              <a:solidFill>
                <a:schemeClr val="bg2">
                  <a:lumMod val="60000"/>
                  <a:lumOff val="40000"/>
                </a:schemeClr>
              </a:solidFill>
            </a:endParaRPr>
          </a:p>
          <a:p>
            <a:pPr marL="125730" indent="0" algn="ctr">
              <a:buNone/>
            </a:pPr>
            <a:r>
              <a:rPr lang="en-US" sz="2400" dirty="0">
                <a:latin typeface="Bahnschrift SemiLight" panose="020B0502040204020203" pitchFamily="34" charset="0"/>
              </a:rPr>
              <a:t>“To understand your addiction, you have to understand what the drugs did for you in the first place.” – Dr. Gabor Mate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1943505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Strategies for Providers</a:t>
            </a:r>
          </a:p>
        </p:txBody>
      </p:sp>
      <p:sp>
        <p:nvSpPr>
          <p:cNvPr id="3" name="Text Placeholder 2"/>
          <p:cNvSpPr>
            <a:spLocks noGrp="1"/>
          </p:cNvSpPr>
          <p:nvPr>
            <p:ph type="body" idx="1"/>
          </p:nvPr>
        </p:nvSpPr>
        <p:spPr/>
        <p:txBody>
          <a:bodyPr/>
          <a:lstStyle/>
          <a:p>
            <a:r>
              <a:rPr lang="en-US" sz="2400" dirty="0"/>
              <a:t>Integrate trauma screening in assessment.</a:t>
            </a:r>
          </a:p>
          <a:p>
            <a:r>
              <a:rPr lang="en-US" sz="2400" dirty="0"/>
              <a:t>Use grounding and body-based techniques.</a:t>
            </a:r>
          </a:p>
          <a:p>
            <a:r>
              <a:rPr lang="en-US" sz="2400" dirty="0"/>
              <a:t>Employ MI and IFS to enhance self-compassion and insight.</a:t>
            </a:r>
          </a:p>
          <a:p>
            <a:r>
              <a:rPr lang="en-US" sz="2400" dirty="0"/>
              <a:t>Reflect on countertransference and staff stress responses.</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1799739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txBox="1">
            <a:spLocks noGrp="1"/>
          </p:cNvSpPr>
          <p:nvPr>
            <p:ph type="title"/>
          </p:nvPr>
        </p:nvSpPr>
        <p:spPr>
          <a:xfrm>
            <a:off x="0" y="0"/>
            <a:ext cx="9144000" cy="1448400"/>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a:t>Working with communities.</a:t>
            </a:r>
            <a:endParaRPr sz="4000"/>
          </a:p>
        </p:txBody>
      </p:sp>
      <p:sp>
        <p:nvSpPr>
          <p:cNvPr id="68" name="Google Shape;68;p2"/>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rmAutofit/>
          </a:bodyPr>
          <a:lstStyle/>
          <a:p>
            <a:pPr marL="461963" lvl="0" indent="-461963" algn="l" rtl="0">
              <a:lnSpc>
                <a:spcPct val="100000"/>
              </a:lnSpc>
              <a:spcBef>
                <a:spcPts val="0"/>
              </a:spcBef>
              <a:spcAft>
                <a:spcPts val="0"/>
              </a:spcAft>
              <a:buSzPts val="2160"/>
              <a:buChar char="✧"/>
            </a:pPr>
            <a:r>
              <a:rPr lang="en-US" sz="2400"/>
              <a:t>The SAMHSA-funded </a:t>
            </a:r>
            <a:r>
              <a:rPr lang="en-US" sz="2400" i="1"/>
              <a:t>Opioid Response Network (ORN)</a:t>
            </a:r>
            <a:r>
              <a:rPr lang="en-US" sz="2400"/>
              <a:t> assists states, tribes, organizations and individuals by providing the resources and technical assistance they need locally to address the opioid crisis and stimulant use.</a:t>
            </a:r>
            <a:endParaRPr/>
          </a:p>
          <a:p>
            <a:pPr marL="461963" lvl="0" indent="-461963" algn="l" rtl="0">
              <a:lnSpc>
                <a:spcPct val="100000"/>
              </a:lnSpc>
              <a:spcBef>
                <a:spcPts val="1200"/>
              </a:spcBef>
              <a:spcAft>
                <a:spcPts val="0"/>
              </a:spcAft>
              <a:buSzPts val="2160"/>
              <a:buChar char="✧"/>
            </a:pPr>
            <a:r>
              <a:rPr lang="en-US" sz="2400"/>
              <a:t>Technical assistance is available to support the evidence-based prevention, treatment, recovery and harm reduction of opioid use disorders and stimulant use disorders. </a:t>
            </a:r>
            <a:endParaRPr/>
          </a:p>
        </p:txBody>
      </p:sp>
      <p:sp>
        <p:nvSpPr>
          <p:cNvPr id="69" name="Google Shape;69;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extLst>
      <p:ext uri="{BB962C8B-B14F-4D97-AF65-F5344CB8AC3E}">
        <p14:creationId xmlns:p14="http://schemas.microsoft.com/office/powerpoint/2010/main" val="3916083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Listening for the Bark in Treatment</a:t>
            </a:r>
          </a:p>
        </p:txBody>
      </p:sp>
      <p:sp>
        <p:nvSpPr>
          <p:cNvPr id="6" name="Text Placeholder 5"/>
          <p:cNvSpPr>
            <a:spLocks noGrp="1"/>
          </p:cNvSpPr>
          <p:nvPr>
            <p:ph type="body" idx="1"/>
          </p:nvPr>
        </p:nvSpPr>
        <p:spPr>
          <a:xfrm>
            <a:off x="740664" y="2505707"/>
            <a:ext cx="7946136" cy="4352293"/>
          </a:xfrm>
        </p:spPr>
        <p:txBody>
          <a:bodyPr>
            <a:normAutofit/>
          </a:bodyPr>
          <a:lstStyle/>
          <a:p>
            <a:r>
              <a:rPr lang="en-US" sz="2000" dirty="0"/>
              <a:t>Notice behavioral patterns that may indicate trauma: withdrawal, hypervigilance, avoidance, anger.</a:t>
            </a:r>
          </a:p>
        </p:txBody>
      </p:sp>
      <p:sp>
        <p:nvSpPr>
          <p:cNvPr id="7" name="Text Placeholder 6"/>
          <p:cNvSpPr>
            <a:spLocks noGrp="1"/>
          </p:cNvSpPr>
          <p:nvPr>
            <p:ph type="body" idx="2"/>
          </p:nvPr>
        </p:nvSpPr>
        <p:spPr>
          <a:xfrm>
            <a:off x="740664" y="3282630"/>
            <a:ext cx="8019288" cy="4352293"/>
          </a:xfrm>
        </p:spPr>
        <p:txBody>
          <a:bodyPr/>
          <a:lstStyle/>
          <a:p>
            <a:r>
              <a:rPr lang="en-US" sz="2000" dirty="0"/>
              <a:t>Respond with empathy and validation.</a:t>
            </a:r>
          </a:p>
          <a:p>
            <a:r>
              <a:rPr lang="en-US" sz="2000" dirty="0"/>
              <a:t>Create moments of safety that restore regulation and trust.</a:t>
            </a:r>
          </a:p>
          <a:p>
            <a:pPr marL="6858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3633995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Reflection – When the Horse Barks</a:t>
            </a:r>
          </a:p>
        </p:txBody>
      </p:sp>
      <p:sp>
        <p:nvSpPr>
          <p:cNvPr id="3" name="Text Placeholder 2"/>
          <p:cNvSpPr>
            <a:spLocks noGrp="1"/>
          </p:cNvSpPr>
          <p:nvPr>
            <p:ph type="body" idx="1"/>
          </p:nvPr>
        </p:nvSpPr>
        <p:spPr/>
        <p:txBody>
          <a:bodyPr>
            <a:normAutofit/>
          </a:bodyPr>
          <a:lstStyle/>
          <a:p>
            <a:r>
              <a:rPr lang="en-US" sz="2400" dirty="0"/>
              <a:t>Shift in perspective: </a:t>
            </a:r>
          </a:p>
          <a:p>
            <a:pPr lvl="1"/>
            <a:r>
              <a:rPr lang="en-US" dirty="0"/>
              <a:t>Substance use behaviors are messages, not moral failures.</a:t>
            </a:r>
          </a:p>
          <a:p>
            <a:pPr lvl="1"/>
            <a:r>
              <a:rPr lang="en-US" dirty="0"/>
              <a:t>Our role: to listen, interpret, and respond with care.</a:t>
            </a:r>
          </a:p>
          <a:p>
            <a:pPr lvl="1"/>
            <a:r>
              <a:rPr lang="en-US" dirty="0"/>
              <a:t>“When the horse barks, don’t punish it — listen.”</a:t>
            </a:r>
          </a:p>
          <a:p>
            <a:r>
              <a:rPr lang="en-US" sz="2400" b="1" dirty="0">
                <a:solidFill>
                  <a:schemeClr val="bg2">
                    <a:lumMod val="60000"/>
                    <a:lumOff val="40000"/>
                  </a:schemeClr>
                </a:solidFill>
              </a:rPr>
              <a:t>Takeaway:</a:t>
            </a:r>
            <a:r>
              <a:rPr lang="en-US" sz="2400" dirty="0">
                <a:solidFill>
                  <a:schemeClr val="bg2">
                    <a:lumMod val="60000"/>
                    <a:lumOff val="40000"/>
                  </a:schemeClr>
                </a:solidFill>
              </a:rPr>
              <a:t> </a:t>
            </a:r>
            <a:r>
              <a:rPr lang="en-US" sz="2400" dirty="0"/>
              <a:t>Healing begins when we recognize that behavior is communication.</a:t>
            </a:r>
          </a:p>
          <a:p>
            <a:pPr marL="571500" lvl="1"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1656586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4160-4F18-8D4A-4A0E-43B74E15DE9F}"/>
              </a:ext>
            </a:extLst>
          </p:cNvPr>
          <p:cNvSpPr>
            <a:spLocks noGrp="1"/>
          </p:cNvSpPr>
          <p:nvPr>
            <p:ph type="title"/>
          </p:nvPr>
        </p:nvSpPr>
        <p:spPr/>
        <p:txBody>
          <a:bodyPr/>
          <a:lstStyle/>
          <a:p>
            <a:r>
              <a:rPr lang="en-US" dirty="0"/>
              <a:t>References </a:t>
            </a:r>
          </a:p>
        </p:txBody>
      </p:sp>
      <p:sp>
        <p:nvSpPr>
          <p:cNvPr id="3" name="Text Placeholder 2">
            <a:extLst>
              <a:ext uri="{FF2B5EF4-FFF2-40B4-BE49-F238E27FC236}">
                <a16:creationId xmlns:a16="http://schemas.microsoft.com/office/drawing/2014/main" id="{D0C9ADD5-5BEA-BCD2-EA1D-F6C5F0ECFD45}"/>
              </a:ext>
            </a:extLst>
          </p:cNvPr>
          <p:cNvSpPr>
            <a:spLocks noGrp="1"/>
          </p:cNvSpPr>
          <p:nvPr>
            <p:ph type="body" idx="1"/>
          </p:nvPr>
        </p:nvSpPr>
        <p:spPr>
          <a:xfrm>
            <a:off x="457200" y="1679402"/>
            <a:ext cx="8229600" cy="4840269"/>
          </a:xfrm>
        </p:spPr>
        <p:txBody>
          <a:bodyPr>
            <a:noAutofit/>
          </a:bodyPr>
          <a:lstStyle/>
          <a:p>
            <a:r>
              <a:rPr lang="en-US" sz="1400" dirty="0"/>
              <a:t>National Institute on Drug Abuse. (2023). </a:t>
            </a:r>
            <a:r>
              <a:rPr lang="en-US" sz="1400" i="1" dirty="0"/>
              <a:t>Comorbidity: Substance use disorders and other mental illnesses.</a:t>
            </a:r>
            <a:r>
              <a:rPr lang="en-US" sz="1400" dirty="0"/>
              <a:t> National Institutes of Health. </a:t>
            </a:r>
            <a:r>
              <a:rPr lang="en-US" sz="1400" dirty="0">
                <a:hlinkClick r:id="rId2"/>
              </a:rPr>
              <a:t>https://nida.nih.gov/publications/drugfacts/comorbidity-substanceuse-disorders-other-mental-illnesses</a:t>
            </a:r>
            <a:endParaRPr lang="en-US" sz="1400" dirty="0"/>
          </a:p>
          <a:p>
            <a:r>
              <a:rPr lang="en-US" sz="1400" dirty="0"/>
              <a:t>Substance Abuse and Mental Health Services Administration. (2020). </a:t>
            </a:r>
          </a:p>
          <a:p>
            <a:r>
              <a:rPr lang="en-US" sz="1400" i="1" dirty="0"/>
              <a:t>Trauma-informed care in behavioral health services</a:t>
            </a:r>
            <a:r>
              <a:rPr lang="en-US" sz="1400" dirty="0"/>
              <a:t> (Treatment 	Improvement Protocol Series, No. 57). U.S. Department of Health and Human Services. </a:t>
            </a:r>
            <a:r>
              <a:rPr lang="en-US" sz="1400" dirty="0">
                <a:hlinkClick r:id="rId3"/>
              </a:rPr>
              <a:t>https://store.samhsa.gov/product/tip-57-</a:t>
            </a:r>
            <a:r>
              <a:rPr lang="en-US" sz="1400" dirty="0"/>
              <a:t>	trauma-informed-care-behavioral-health-services/pep20-02-01-003</a:t>
            </a:r>
          </a:p>
          <a:p>
            <a:r>
              <a:rPr lang="en-US" sz="1400" dirty="0"/>
              <a:t>Substance Abuse and Mental Health Services Administration. (2014). </a:t>
            </a:r>
          </a:p>
          <a:p>
            <a:r>
              <a:rPr lang="en-US" sz="1400" i="1" dirty="0"/>
              <a:t>SAMHSA’s concept of trauma and guidance for a trauma-informed approach</a:t>
            </a:r>
            <a:r>
              <a:rPr lang="en-US" sz="1400" dirty="0"/>
              <a:t> (HHS Publication No. SMA 14-4884). U.S. Department of 	Health and Human Services. </a:t>
            </a:r>
            <a:r>
              <a:rPr lang="en-US" sz="1400" dirty="0">
                <a:hlinkClick r:id="rId4"/>
              </a:rPr>
              <a:t>https://library.samhsa.gov/sites/default/files/sma15-4420.pdf</a:t>
            </a:r>
            <a:r>
              <a:rPr lang="en-US" sz="1400" dirty="0"/>
              <a:t> </a:t>
            </a:r>
          </a:p>
          <a:p>
            <a:r>
              <a:rPr lang="en-US" sz="1400" dirty="0"/>
              <a:t>van der Kolk, B. A. (2014). </a:t>
            </a:r>
            <a:r>
              <a:rPr lang="en-US" sz="1400" i="1" dirty="0"/>
              <a:t>The body keeps the score: Brain, mind, and body in the healing of trauma.</a:t>
            </a:r>
            <a:r>
              <a:rPr lang="en-US" sz="1400" dirty="0"/>
              <a:t> Viking Press.</a:t>
            </a:r>
          </a:p>
          <a:p>
            <a:endParaRPr lang="en-US" sz="1400" dirty="0"/>
          </a:p>
        </p:txBody>
      </p:sp>
      <p:sp>
        <p:nvSpPr>
          <p:cNvPr id="4" name="Slide Number Placeholder 3">
            <a:extLst>
              <a:ext uri="{FF2B5EF4-FFF2-40B4-BE49-F238E27FC236}">
                <a16:creationId xmlns:a16="http://schemas.microsoft.com/office/drawing/2014/main" id="{BA5C388F-0EAF-A5A2-E3BE-D13B6D1F82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2162747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6292C533-999A-906D-EBE2-20D6261F6CEC}"/>
            </a:ext>
          </a:extLst>
        </p:cNvPr>
        <p:cNvGrpSpPr/>
        <p:nvPr/>
      </p:nvGrpSpPr>
      <p:grpSpPr>
        <a:xfrm>
          <a:off x="0" y="0"/>
          <a:ext cx="0" cy="0"/>
          <a:chOff x="0" y="0"/>
          <a:chExt cx="0" cy="0"/>
        </a:xfrm>
      </p:grpSpPr>
      <p:sp>
        <p:nvSpPr>
          <p:cNvPr id="109" name="Google Shape;109;p29">
            <a:extLst>
              <a:ext uri="{FF2B5EF4-FFF2-40B4-BE49-F238E27FC236}">
                <a16:creationId xmlns:a16="http://schemas.microsoft.com/office/drawing/2014/main" id="{A6775EEF-44E6-FB11-CEA5-94B05DD50E08}"/>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a:t>ORN Evaluation Survey Link</a:t>
            </a:r>
            <a:endParaRPr/>
          </a:p>
        </p:txBody>
      </p:sp>
      <p:sp>
        <p:nvSpPr>
          <p:cNvPr id="110" name="Google Shape;110;p29">
            <a:extLst>
              <a:ext uri="{FF2B5EF4-FFF2-40B4-BE49-F238E27FC236}">
                <a16:creationId xmlns:a16="http://schemas.microsoft.com/office/drawing/2014/main" id="{AB3A0167-D877-0118-DF4A-B8241A2ED279}"/>
              </a:ext>
            </a:extLst>
          </p:cNvPr>
          <p:cNvSpPr txBox="1">
            <a:spLocks noGrp="1"/>
          </p:cNvSpPr>
          <p:nvPr>
            <p:ph type="body" idx="1"/>
          </p:nvPr>
        </p:nvSpPr>
        <p:spPr>
          <a:xfrm>
            <a:off x="311426" y="1684534"/>
            <a:ext cx="8521147" cy="260913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520"/>
              <a:buNone/>
            </a:pPr>
            <a:r>
              <a:rPr lang="en-US" sz="1600" dirty="0"/>
              <a:t>The grant that provided funding for this training requires that we request you to complete the brief survey linked below. Your feedback is important and provides support for this type of work to continue. Scan the QR Code to access the SAMHSA feedback survey.</a:t>
            </a:r>
          </a:p>
        </p:txBody>
      </p:sp>
      <p:sp>
        <p:nvSpPr>
          <p:cNvPr id="111" name="Google Shape;111;p29">
            <a:extLst>
              <a:ext uri="{FF2B5EF4-FFF2-40B4-BE49-F238E27FC236}">
                <a16:creationId xmlns:a16="http://schemas.microsoft.com/office/drawing/2014/main" id="{02AF6F7D-B0D0-4541-E0D4-D492D256318D}"/>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
        <p:nvSpPr>
          <p:cNvPr id="112" name="Google Shape;112;p29">
            <a:extLst>
              <a:ext uri="{FF2B5EF4-FFF2-40B4-BE49-F238E27FC236}">
                <a16:creationId xmlns:a16="http://schemas.microsoft.com/office/drawing/2014/main" id="{966DE6EB-4AE8-F3CE-DD3B-14686A6097AB}"/>
              </a:ext>
            </a:extLst>
          </p:cNvPr>
          <p:cNvSpPr txBox="1"/>
          <p:nvPr/>
        </p:nvSpPr>
        <p:spPr>
          <a:xfrm>
            <a:off x="457200" y="5663595"/>
            <a:ext cx="8521147" cy="26091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2520"/>
              <a:buFont typeface="Noto Sans Symbols"/>
              <a:buNone/>
            </a:pPr>
            <a:r>
              <a:rPr lang="en-US" sz="1200" b="0" i="0" u="none" strike="noStrike" cap="none">
                <a:solidFill>
                  <a:schemeClr val="dk1"/>
                </a:solidFill>
                <a:latin typeface="Arial"/>
                <a:ea typeface="Arial"/>
                <a:cs typeface="Arial"/>
                <a:sym typeface="Arial"/>
              </a:rPr>
              <a:t>The survey will ask about your satisfaction with the training program you just completed as well as some basic demographic information. Your responses will help the Opioid Response Network improve the services they provide.</a:t>
            </a:r>
            <a:endParaRPr/>
          </a:p>
          <a:p>
            <a:pPr marL="0" marR="0" lvl="0" indent="0" algn="ctr" rtl="0">
              <a:lnSpc>
                <a:spcPct val="100000"/>
              </a:lnSpc>
              <a:spcBef>
                <a:spcPts val="0"/>
              </a:spcBef>
              <a:spcAft>
                <a:spcPts val="0"/>
              </a:spcAft>
              <a:buClr>
                <a:schemeClr val="accent2"/>
              </a:buClr>
              <a:buSzPts val="2520"/>
              <a:buFont typeface="Noto Sans Symbols"/>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2"/>
              </a:buClr>
              <a:buSzPts val="2520"/>
              <a:buFont typeface="Noto Sans Symbols"/>
              <a:buNone/>
            </a:pPr>
            <a:r>
              <a:rPr lang="en-US" sz="1200" b="0" i="0" u="none" strike="noStrike" cap="none">
                <a:solidFill>
                  <a:schemeClr val="dk1"/>
                </a:solidFill>
                <a:latin typeface="Arial"/>
                <a:ea typeface="Arial"/>
                <a:cs typeface="Arial"/>
                <a:sym typeface="Arial"/>
              </a:rPr>
              <a:t>Thank you in advance for completing this survey!</a:t>
            </a:r>
            <a:endParaRPr/>
          </a:p>
        </p:txBody>
      </p:sp>
      <p:sp>
        <p:nvSpPr>
          <p:cNvPr id="113" name="Google Shape;113;p29">
            <a:extLst>
              <a:ext uri="{FF2B5EF4-FFF2-40B4-BE49-F238E27FC236}">
                <a16:creationId xmlns:a16="http://schemas.microsoft.com/office/drawing/2014/main" id="{7E2880B1-CCE6-DE38-E006-88B49A2A4F51}"/>
              </a:ext>
            </a:extLst>
          </p:cNvPr>
          <p:cNvSpPr txBox="1"/>
          <p:nvPr/>
        </p:nvSpPr>
        <p:spPr>
          <a:xfrm>
            <a:off x="411225" y="4989981"/>
            <a:ext cx="8521200" cy="424800"/>
          </a:xfrm>
          <a:prstGeom prst="rect">
            <a:avLst/>
          </a:prstGeom>
          <a:noFill/>
          <a:ln>
            <a:noFill/>
          </a:ln>
        </p:spPr>
        <p:txBody>
          <a:bodyPr spcFirstLastPara="1" wrap="square" lIns="91425" tIns="45700" rIns="91425" bIns="45700" anchor="t" anchorCtr="0">
            <a:noAutofit/>
          </a:bodyPr>
          <a:lstStyle/>
          <a:p>
            <a:pPr lvl="0" algn="ctr">
              <a:buClr>
                <a:schemeClr val="accent2"/>
              </a:buClr>
              <a:buSzPts val="2520"/>
            </a:pPr>
            <a:r>
              <a:rPr lang="en-US" b="1"/>
              <a:t>Post-Event Survey URL: </a:t>
            </a:r>
            <a:r>
              <a:rPr lang="en-US">
                <a:hlinkClick r:id="rId3"/>
              </a:rPr>
              <a:t>https://lanitek.com/P?s=618630</a:t>
            </a:r>
            <a:endParaRPr dirty="0"/>
          </a:p>
        </p:txBody>
      </p:sp>
      <p:pic>
        <p:nvPicPr>
          <p:cNvPr id="4" name="Graphic 3">
            <a:extLst>
              <a:ext uri="{FF2B5EF4-FFF2-40B4-BE49-F238E27FC236}">
                <a16:creationId xmlns:a16="http://schemas.microsoft.com/office/drawing/2014/main" id="{8F037C6A-7E38-E1EF-99A0-2DCA214EC7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07155" y="2864917"/>
            <a:ext cx="1428750" cy="1428750"/>
          </a:xfrm>
          <a:prstGeom prst="rect">
            <a:avLst/>
          </a:prstGeom>
        </p:spPr>
      </p:pic>
    </p:spTree>
    <p:extLst>
      <p:ext uri="{BB962C8B-B14F-4D97-AF65-F5344CB8AC3E}">
        <p14:creationId xmlns:p14="http://schemas.microsoft.com/office/powerpoint/2010/main" val="3800812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a:t>Working with communities.</a:t>
            </a:r>
            <a:endParaRPr sz="4000"/>
          </a:p>
        </p:txBody>
      </p:sp>
      <p:sp>
        <p:nvSpPr>
          <p:cNvPr id="75" name="Google Shape;75;p3"/>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461963" lvl="0" indent="-461963" algn="l" rtl="0">
              <a:lnSpc>
                <a:spcPct val="100000"/>
              </a:lnSpc>
              <a:spcBef>
                <a:spcPts val="0"/>
              </a:spcBef>
              <a:spcAft>
                <a:spcPts val="0"/>
              </a:spcAft>
              <a:buSzPts val="2070"/>
              <a:buChar char="✧"/>
            </a:pPr>
            <a:r>
              <a:rPr lang="en-US" sz="2300"/>
              <a:t>The</a:t>
            </a:r>
            <a:r>
              <a:rPr lang="en-US" sz="2300" i="1"/>
              <a:t> Opioid Response Network (ORN) </a:t>
            </a:r>
            <a:r>
              <a:rPr lang="en-US" sz="2300"/>
              <a:t>provides local, experienced consultants in prevention, treatment, recovery and harm reduction to communities and organizations to help address this opioid crisis and stimulant use. </a:t>
            </a:r>
            <a:endParaRPr/>
          </a:p>
          <a:p>
            <a:pPr marL="461963" lvl="0" indent="-461963" algn="l" rtl="0">
              <a:lnSpc>
                <a:spcPct val="100000"/>
              </a:lnSpc>
              <a:spcBef>
                <a:spcPts val="1200"/>
              </a:spcBef>
              <a:spcAft>
                <a:spcPts val="0"/>
              </a:spcAft>
              <a:buSzPts val="2070"/>
              <a:buChar char="✧"/>
            </a:pPr>
            <a:r>
              <a:rPr lang="en-US" sz="2300" i="1"/>
              <a:t>ORN</a:t>
            </a:r>
            <a:r>
              <a:rPr lang="en-US" sz="2300"/>
              <a:t> accepts requests for education and training. </a:t>
            </a:r>
            <a:endParaRPr/>
          </a:p>
          <a:p>
            <a:pPr marL="461963" lvl="0" indent="-461963" algn="l" rtl="0">
              <a:lnSpc>
                <a:spcPct val="100000"/>
              </a:lnSpc>
              <a:spcBef>
                <a:spcPts val="1200"/>
              </a:spcBef>
              <a:spcAft>
                <a:spcPts val="0"/>
              </a:spcAft>
              <a:buSzPts val="2070"/>
              <a:buChar char="✧"/>
            </a:pPr>
            <a:r>
              <a:rPr lang="en-US" sz="2300"/>
              <a:t>Each state/territory has a designated team, led by a regional Technology Transfer Specialist (TTS), who is an expert in implementing evidence-based practices. </a:t>
            </a:r>
            <a:endParaRPr/>
          </a:p>
        </p:txBody>
      </p:sp>
      <p:sp>
        <p:nvSpPr>
          <p:cNvPr id="76" name="Google Shape;7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extLst>
      <p:ext uri="{BB962C8B-B14F-4D97-AF65-F5344CB8AC3E}">
        <p14:creationId xmlns:p14="http://schemas.microsoft.com/office/powerpoint/2010/main" val="574278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a:t>Contact the </a:t>
            </a:r>
            <a:br>
              <a:rPr lang="en-US" sz="4000"/>
            </a:br>
            <a:r>
              <a:rPr lang="en-US" sz="4000"/>
              <a:t>Opioid Response Network</a:t>
            </a:r>
            <a:endParaRPr sz="4000"/>
          </a:p>
        </p:txBody>
      </p:sp>
      <p:sp>
        <p:nvSpPr>
          <p:cNvPr id="82" name="Google Shape;82;p4"/>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461963" lvl="0" indent="-461963" algn="l" rtl="0">
              <a:lnSpc>
                <a:spcPct val="100000"/>
              </a:lnSpc>
              <a:spcBef>
                <a:spcPts val="0"/>
              </a:spcBef>
              <a:spcAft>
                <a:spcPts val="0"/>
              </a:spcAft>
              <a:buSzPts val="2520"/>
              <a:buChar char="✧"/>
            </a:pPr>
            <a:r>
              <a:rPr lang="en-US"/>
              <a:t>To ask questions or submit a technical assistance request: </a:t>
            </a:r>
            <a:endParaRPr/>
          </a:p>
          <a:p>
            <a:pPr marL="461963" lvl="0" indent="-370521" algn="l" rtl="0">
              <a:lnSpc>
                <a:spcPct val="100000"/>
              </a:lnSpc>
              <a:spcBef>
                <a:spcPts val="1200"/>
              </a:spcBef>
              <a:spcAft>
                <a:spcPts val="0"/>
              </a:spcAft>
              <a:buSzPts val="1440"/>
              <a:buNone/>
            </a:pPr>
            <a:endParaRPr sz="1600"/>
          </a:p>
          <a:p>
            <a:pPr marL="1373188" lvl="2" indent="-228600" algn="l" rtl="0">
              <a:lnSpc>
                <a:spcPct val="100000"/>
              </a:lnSpc>
              <a:spcBef>
                <a:spcPts val="600"/>
              </a:spcBef>
              <a:spcAft>
                <a:spcPts val="0"/>
              </a:spcAft>
              <a:buSzPts val="2800"/>
              <a:buChar char="•"/>
            </a:pPr>
            <a:r>
              <a:rPr lang="en-US" sz="2800"/>
              <a:t>Visit www.OpioidResponseNetwork.org </a:t>
            </a:r>
            <a:endParaRPr/>
          </a:p>
          <a:p>
            <a:pPr marL="1373188" lvl="2" indent="-228600" algn="l" rtl="0">
              <a:lnSpc>
                <a:spcPct val="100000"/>
              </a:lnSpc>
              <a:spcBef>
                <a:spcPts val="600"/>
              </a:spcBef>
              <a:spcAft>
                <a:spcPts val="0"/>
              </a:spcAft>
              <a:buSzPts val="2800"/>
              <a:buChar char="•"/>
            </a:pPr>
            <a:r>
              <a:rPr lang="en-US" sz="2800"/>
              <a:t>Email orn@aaap.org </a:t>
            </a:r>
            <a:endParaRPr/>
          </a:p>
        </p:txBody>
      </p:sp>
      <p:sp>
        <p:nvSpPr>
          <p:cNvPr id="83" name="Google Shape;8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Tree>
    <p:extLst>
      <p:ext uri="{BB962C8B-B14F-4D97-AF65-F5344CB8AC3E}">
        <p14:creationId xmlns:p14="http://schemas.microsoft.com/office/powerpoint/2010/main" val="455827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5"/>
          <p:cNvPicPr preferRelativeResize="0"/>
          <p:nvPr/>
        </p:nvPicPr>
        <p:blipFill rotWithShape="1">
          <a:blip r:embed="rId3">
            <a:alphaModFix/>
          </a:blip>
          <a:srcRect/>
          <a:stretch/>
        </p:blipFill>
        <p:spPr>
          <a:xfrm>
            <a:off x="6621780" y="1448485"/>
            <a:ext cx="2522220" cy="5135880"/>
          </a:xfrm>
          <a:prstGeom prst="rect">
            <a:avLst/>
          </a:prstGeom>
          <a:noFill/>
          <a:ln>
            <a:noFill/>
          </a:ln>
        </p:spPr>
      </p:pic>
      <p:sp>
        <p:nvSpPr>
          <p:cNvPr id="89" name="Google Shape;89;p5"/>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Montserrat"/>
              <a:buNone/>
            </a:pPr>
            <a:r>
              <a:rPr lang="en-US" sz="3600"/>
              <a:t>Substance Abuse and Mental Health </a:t>
            </a:r>
            <a:br>
              <a:rPr lang="en-US" sz="3600"/>
            </a:br>
            <a:r>
              <a:rPr lang="en-US" sz="3600"/>
              <a:t>Services Administration (SAMHSA)</a:t>
            </a:r>
            <a:endParaRPr sz="3600"/>
          </a:p>
        </p:txBody>
      </p:sp>
      <p:sp>
        <p:nvSpPr>
          <p:cNvPr id="90" name="Google Shape;90;p5"/>
          <p:cNvSpPr txBox="1">
            <a:spLocks noGrp="1"/>
          </p:cNvSpPr>
          <p:nvPr>
            <p:ph type="body" idx="1"/>
          </p:nvPr>
        </p:nvSpPr>
        <p:spPr>
          <a:xfrm>
            <a:off x="457200" y="1789131"/>
            <a:ext cx="8040414" cy="3669837"/>
          </a:xfrm>
          <a:prstGeom prst="rect">
            <a:avLst/>
          </a:prstGeom>
          <a:noFill/>
          <a:ln>
            <a:noFill/>
          </a:ln>
        </p:spPr>
        <p:txBody>
          <a:bodyPr spcFirstLastPara="1" wrap="square" lIns="91425" tIns="45700" rIns="91425" bIns="45700" anchor="t" anchorCtr="0">
            <a:normAutofit/>
          </a:bodyPr>
          <a:lstStyle/>
          <a:p>
            <a:pPr marL="461963" lvl="0" indent="-347663" algn="l" rtl="0">
              <a:lnSpc>
                <a:spcPct val="100000"/>
              </a:lnSpc>
              <a:spcBef>
                <a:spcPts val="0"/>
              </a:spcBef>
              <a:spcAft>
                <a:spcPts val="0"/>
              </a:spcAft>
              <a:buSzPts val="1800"/>
              <a:buNone/>
            </a:pPr>
            <a:endParaRPr sz="2000" i="1" dirty="0"/>
          </a:p>
          <a:p>
            <a:pPr marL="461963" lvl="0" indent="-347663" algn="l" rtl="0">
              <a:lnSpc>
                <a:spcPct val="100000"/>
              </a:lnSpc>
              <a:spcBef>
                <a:spcPts val="1200"/>
              </a:spcBef>
              <a:spcAft>
                <a:spcPts val="0"/>
              </a:spcAft>
              <a:buSzPts val="1800"/>
              <a:buNone/>
            </a:pPr>
            <a:endParaRPr sz="2000" i="1" dirty="0"/>
          </a:p>
          <a:p>
            <a:pPr marL="0" lvl="0" indent="0" algn="l" rtl="0">
              <a:lnSpc>
                <a:spcPct val="100000"/>
              </a:lnSpc>
              <a:spcBef>
                <a:spcPts val="1200"/>
              </a:spcBef>
              <a:spcAft>
                <a:spcPts val="0"/>
              </a:spcAft>
              <a:buSzPts val="1800"/>
              <a:buNone/>
            </a:pPr>
            <a:r>
              <a:rPr lang="en-US" sz="2000" i="1" dirty="0"/>
              <a:t>Funding for this initiative was made possible (in part) by grant no. 1H79TI088037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endParaRPr dirty="0"/>
          </a:p>
          <a:p>
            <a:pPr marL="461963" lvl="0" indent="-301942" algn="l" rtl="0">
              <a:lnSpc>
                <a:spcPct val="100000"/>
              </a:lnSpc>
              <a:spcBef>
                <a:spcPts val="1200"/>
              </a:spcBef>
              <a:spcAft>
                <a:spcPts val="0"/>
              </a:spcAft>
              <a:buSzPts val="2520"/>
              <a:buNone/>
            </a:pPr>
            <a:endParaRPr dirty="0"/>
          </a:p>
        </p:txBody>
      </p:sp>
      <p:sp>
        <p:nvSpPr>
          <p:cNvPr id="91" name="Google Shape;9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Tree>
    <p:extLst>
      <p:ext uri="{BB962C8B-B14F-4D97-AF65-F5344CB8AC3E}">
        <p14:creationId xmlns:p14="http://schemas.microsoft.com/office/powerpoint/2010/main" val="1019006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6"/>
          <p:cNvSpPr txBox="1">
            <a:spLocks noGrp="1"/>
          </p:cNvSpPr>
          <p:nvPr>
            <p:ph type="title"/>
          </p:nvPr>
        </p:nvSpPr>
        <p:spPr>
          <a:xfrm>
            <a:off x="3389971" y="2633031"/>
            <a:ext cx="5310604" cy="1362075"/>
          </a:xfrm>
          <a:prstGeom prst="rect">
            <a:avLst/>
          </a:prstGeom>
          <a:noFill/>
          <a:ln>
            <a:noFill/>
          </a:ln>
        </p:spPr>
        <p:txBody>
          <a:bodyPr spcFirstLastPara="1" wrap="square" lIns="91425" tIns="0" rIns="91425" bIns="45700" anchor="ctr" anchorCtr="0">
            <a:noAutofit/>
          </a:bodyPr>
          <a:lstStyle/>
          <a:p>
            <a:pPr marL="0" lvl="0" indent="0" algn="l" rtl="0">
              <a:lnSpc>
                <a:spcPct val="90000"/>
              </a:lnSpc>
              <a:spcBef>
                <a:spcPts val="0"/>
              </a:spcBef>
              <a:spcAft>
                <a:spcPts val="0"/>
              </a:spcAft>
              <a:buClr>
                <a:schemeClr val="accent1"/>
              </a:buClr>
              <a:buSzPts val="2800"/>
              <a:buFont typeface="Montserrat"/>
              <a:buNone/>
            </a:pPr>
            <a:r>
              <a:rPr lang="en-US" sz="2800" i="1"/>
              <a:t>Approach: To build on existing efforts, enhance, refine and fill in gaps when needed while avoiding duplication and not </a:t>
            </a:r>
            <a:br>
              <a:rPr lang="en-US" sz="2800" i="1"/>
            </a:br>
            <a:r>
              <a:rPr lang="en-US" sz="2800" i="1"/>
              <a:t>“recreating the wheel.”</a:t>
            </a:r>
            <a:br>
              <a:rPr lang="en-US" i="1"/>
            </a:br>
            <a:endParaRPr/>
          </a:p>
        </p:txBody>
      </p:sp>
    </p:spTree>
    <p:extLst>
      <p:ext uri="{BB962C8B-B14F-4D97-AF65-F5344CB8AC3E}">
        <p14:creationId xmlns:p14="http://schemas.microsoft.com/office/powerpoint/2010/main" val="2619339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7"/>
          <p:cNvPicPr preferRelativeResize="0"/>
          <p:nvPr/>
        </p:nvPicPr>
        <p:blipFill rotWithShape="1">
          <a:blip r:embed="rId3">
            <a:alphaModFix/>
          </a:blip>
          <a:srcRect/>
          <a:stretch/>
        </p:blipFill>
        <p:spPr>
          <a:xfrm>
            <a:off x="6621780" y="1448485"/>
            <a:ext cx="2522220" cy="5135880"/>
          </a:xfrm>
          <a:prstGeom prst="rect">
            <a:avLst/>
          </a:prstGeom>
          <a:noFill/>
          <a:ln>
            <a:noFill/>
          </a:ln>
        </p:spPr>
      </p:pic>
      <p:sp>
        <p:nvSpPr>
          <p:cNvPr id="102" name="Google Shape;102;p7"/>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a:t>Overall Mission</a:t>
            </a:r>
            <a:endParaRPr/>
          </a:p>
        </p:txBody>
      </p:sp>
      <p:sp>
        <p:nvSpPr>
          <p:cNvPr id="103" name="Google Shape;103;p7"/>
          <p:cNvSpPr txBox="1">
            <a:spLocks noGrp="1"/>
          </p:cNvSpPr>
          <p:nvPr>
            <p:ph type="body" idx="1"/>
          </p:nvPr>
        </p:nvSpPr>
        <p:spPr>
          <a:xfrm>
            <a:off x="961697" y="2105387"/>
            <a:ext cx="6385560" cy="260913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520"/>
              <a:buNone/>
            </a:pPr>
            <a:r>
              <a:rPr lang="en-US"/>
              <a:t>To provide training and technical assistance via local experts to enhance </a:t>
            </a:r>
            <a:r>
              <a:rPr lang="en-US" b="1"/>
              <a:t>prevention</a:t>
            </a:r>
            <a:r>
              <a:rPr lang="en-US"/>
              <a:t>, </a:t>
            </a:r>
            <a:r>
              <a:rPr lang="en-US" b="1"/>
              <a:t>harm reduction</a:t>
            </a:r>
            <a:r>
              <a:rPr lang="en-US"/>
              <a:t>, </a:t>
            </a:r>
            <a:r>
              <a:rPr lang="en-US" b="1"/>
              <a:t>treatment </a:t>
            </a:r>
            <a:r>
              <a:rPr lang="en-US"/>
              <a:t>(especially medications like buprenorphine, naltrexone and methadone) and </a:t>
            </a:r>
            <a:r>
              <a:rPr lang="en-US" b="1"/>
              <a:t>recovery</a:t>
            </a:r>
            <a:r>
              <a:rPr lang="en-US" b="1" i="1"/>
              <a:t> </a:t>
            </a:r>
            <a:r>
              <a:rPr lang="en-US"/>
              <a:t>efforts across the country addressing state and local - specific needs.</a:t>
            </a:r>
            <a:endParaRPr/>
          </a:p>
        </p:txBody>
      </p:sp>
      <p:sp>
        <p:nvSpPr>
          <p:cNvPr id="104" name="Google Shape;10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extLst>
      <p:ext uri="{BB962C8B-B14F-4D97-AF65-F5344CB8AC3E}">
        <p14:creationId xmlns:p14="http://schemas.microsoft.com/office/powerpoint/2010/main" val="1401555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8328" y="1443247"/>
            <a:ext cx="8255120" cy="3970318"/>
          </a:xfrm>
          <a:prstGeom prst="rect">
            <a:avLst/>
          </a:prstGeom>
          <a:noFill/>
        </p:spPr>
        <p:txBody>
          <a:bodyPr wrap="square" lIns="91440" tIns="45720" rIns="91440" bIns="45720" rtlCol="0" anchor="t">
            <a:spAutoFit/>
          </a:bodyPr>
          <a:lstStyle/>
          <a:p>
            <a:pPr>
              <a:defRPr/>
            </a:pPr>
            <a:r>
              <a:rPr lang="en-US" sz="2000">
                <a:solidFill>
                  <a:srgbClr val="0068A9"/>
                </a:solidFill>
                <a:ea typeface="+mn-lt"/>
                <a:cs typeface="+mn-lt"/>
              </a:rPr>
              <a:t>AAAP is committed to presenting learners with unbiased, independent, objective, and evidence-based education in accordance with accreditation requirements and AAAP policies.</a:t>
            </a:r>
            <a:endParaRPr lang="en-US">
              <a:ea typeface="+mn-lt"/>
              <a:cs typeface="+mn-lt"/>
            </a:endParaRPr>
          </a:p>
          <a:p>
            <a:pPr>
              <a:defRPr/>
            </a:pPr>
            <a:endParaRPr lang="en-US"/>
          </a:p>
          <a:p>
            <a:r>
              <a:rPr lang="en-US" sz="2000" dirty="0">
                <a:solidFill>
                  <a:srgbClr val="0068A9"/>
                </a:solidFill>
                <a:ea typeface="+mn-lt"/>
                <a:cs typeface="+mn-lt"/>
              </a:rPr>
              <a:t>Presenter(s), planner(s), reviewer(s), and all others involved in the planning or content development of this activity were required to disclose all financial relationships within the past 24 months. </a:t>
            </a:r>
            <a:endParaRPr lang="en-US" dirty="0">
              <a:ea typeface="+mn-lt"/>
              <a:cs typeface="+mn-lt"/>
            </a:endParaRPr>
          </a:p>
          <a:p>
            <a:br>
              <a:rPr lang="en-US" dirty="0"/>
            </a:br>
            <a:r>
              <a:rPr lang="en-US" sz="2000" dirty="0">
                <a:solidFill>
                  <a:srgbClr val="0068A9"/>
                </a:solidFill>
                <a:ea typeface="+mn-lt"/>
                <a:cs typeface="+mn-lt"/>
              </a:rPr>
              <a:t>All disclosures have been reviewed and there are no relevant financial relationships with ineligible companies to disclose</a:t>
            </a:r>
            <a:endParaRPr lang="en-US" dirty="0">
              <a:ea typeface="+mn-lt"/>
              <a:cs typeface="+mn-lt"/>
            </a:endParaRPr>
          </a:p>
          <a:p>
            <a:endParaRPr lang="en-US" altLang="en-US" sz="2000" b="1" u="sng" dirty="0">
              <a:solidFill>
                <a:srgbClr val="0068A9"/>
              </a:solidFill>
              <a:latin typeface="Source Sans Pro"/>
              <a:ea typeface="Source Sans Pro"/>
              <a:cs typeface="Calibri"/>
            </a:endParaRPr>
          </a:p>
          <a:p>
            <a:pPr>
              <a:defRPr/>
            </a:pPr>
            <a:endParaRPr lang="en-US" altLang="en-US" sz="1600" dirty="0">
              <a:latin typeface="Source Sans Pro" panose="020B0503030403020204" pitchFamily="34" charset="0"/>
              <a:ea typeface="Source Sans Pro" panose="020B0503030403020204" pitchFamily="34" charset="0"/>
            </a:endParaRPr>
          </a:p>
        </p:txBody>
      </p:sp>
      <p:sp>
        <p:nvSpPr>
          <p:cNvPr id="6" name="Title 1">
            <a:extLst>
              <a:ext uri="{FF2B5EF4-FFF2-40B4-BE49-F238E27FC236}">
                <a16:creationId xmlns:a16="http://schemas.microsoft.com/office/drawing/2014/main" id="{8FEF5F79-A334-4130-89BF-725D62D0EBB7}"/>
              </a:ext>
            </a:extLst>
          </p:cNvPr>
          <p:cNvSpPr>
            <a:spLocks noGrp="1"/>
          </p:cNvSpPr>
          <p:nvPr>
            <p:ph type="title"/>
          </p:nvPr>
        </p:nvSpPr>
        <p:spPr>
          <a:xfrm>
            <a:off x="0" y="1"/>
            <a:ext cx="9144000" cy="1099126"/>
          </a:xfrm>
        </p:spPr>
        <p:txBody>
          <a:bodyPr>
            <a:normAutofit/>
          </a:bodyPr>
          <a:lstStyle/>
          <a:p>
            <a:pPr algn="ctr"/>
            <a:r>
              <a:rPr lang="en-US" dirty="0"/>
              <a:t>Disclosures</a:t>
            </a:r>
            <a:endParaRPr lang="en-US" sz="4800" dirty="0"/>
          </a:p>
        </p:txBody>
      </p:sp>
      <p:sp>
        <p:nvSpPr>
          <p:cNvPr id="2" name="Slide Number Placeholder 1">
            <a:extLst>
              <a:ext uri="{FF2B5EF4-FFF2-40B4-BE49-F238E27FC236}">
                <a16:creationId xmlns:a16="http://schemas.microsoft.com/office/drawing/2014/main" id="{A632898B-5326-41CF-9ACE-370C7C03AEE3}"/>
              </a:ext>
            </a:extLst>
          </p:cNvPr>
          <p:cNvSpPr>
            <a:spLocks noGrp="1"/>
          </p:cNvSpPr>
          <p:nvPr>
            <p:ph type="sldNum" idx="12"/>
          </p:nvPr>
        </p:nvSpPr>
        <p:spPr/>
        <p:txBody>
          <a:bodyPr/>
          <a:lstStyle/>
          <a:p>
            <a:fld id="{0F3E7539-994B-4420-A820-274CF2522446}" type="slidenum">
              <a:rPr lang="en-US" smtClean="0"/>
              <a:t>8</a:t>
            </a:fld>
            <a:endParaRPr lang="en-US" dirty="0"/>
          </a:p>
        </p:txBody>
      </p:sp>
    </p:spTree>
    <p:extLst>
      <p:ext uri="{BB962C8B-B14F-4D97-AF65-F5344CB8AC3E}">
        <p14:creationId xmlns:p14="http://schemas.microsoft.com/office/powerpoint/2010/main" val="2507359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D287739B-33A9-3450-917B-EEA2D978246A}"/>
            </a:ext>
          </a:extLst>
        </p:cNvPr>
        <p:cNvGrpSpPr/>
        <p:nvPr/>
      </p:nvGrpSpPr>
      <p:grpSpPr>
        <a:xfrm>
          <a:off x="0" y="0"/>
          <a:ext cx="0" cy="0"/>
          <a:chOff x="0" y="0"/>
          <a:chExt cx="0" cy="0"/>
        </a:xfrm>
      </p:grpSpPr>
      <p:sp>
        <p:nvSpPr>
          <p:cNvPr id="109" name="Google Shape;109;p29">
            <a:extLst>
              <a:ext uri="{FF2B5EF4-FFF2-40B4-BE49-F238E27FC236}">
                <a16:creationId xmlns:a16="http://schemas.microsoft.com/office/drawing/2014/main" id="{503CD7FA-9063-DCA0-8806-DF453C4236D8}"/>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a:t>ORN Evaluation Survey Link</a:t>
            </a:r>
            <a:endParaRPr/>
          </a:p>
        </p:txBody>
      </p:sp>
      <p:sp>
        <p:nvSpPr>
          <p:cNvPr id="110" name="Google Shape;110;p29">
            <a:extLst>
              <a:ext uri="{FF2B5EF4-FFF2-40B4-BE49-F238E27FC236}">
                <a16:creationId xmlns:a16="http://schemas.microsoft.com/office/drawing/2014/main" id="{F2C63630-E130-1BDA-DA77-D0533C8E45BE}"/>
              </a:ext>
            </a:extLst>
          </p:cNvPr>
          <p:cNvSpPr txBox="1">
            <a:spLocks noGrp="1"/>
          </p:cNvSpPr>
          <p:nvPr>
            <p:ph type="body" idx="1"/>
          </p:nvPr>
        </p:nvSpPr>
        <p:spPr>
          <a:xfrm>
            <a:off x="311426" y="1684534"/>
            <a:ext cx="8521147" cy="260913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520"/>
              <a:buNone/>
            </a:pPr>
            <a:r>
              <a:rPr lang="en-US" sz="1600" dirty="0"/>
              <a:t>The grant that provided funding for this training requires that we request you to complete the brief survey linked below. Your feedback is important and provides support for this type of work to continue. Scan the QR Code to access the SAMHSA feedback survey.</a:t>
            </a:r>
          </a:p>
        </p:txBody>
      </p:sp>
      <p:sp>
        <p:nvSpPr>
          <p:cNvPr id="111" name="Google Shape;111;p29">
            <a:extLst>
              <a:ext uri="{FF2B5EF4-FFF2-40B4-BE49-F238E27FC236}">
                <a16:creationId xmlns:a16="http://schemas.microsoft.com/office/drawing/2014/main" id="{84523F7A-3AC4-EA41-6219-8B25B870D840}"/>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112" name="Google Shape;112;p29">
            <a:extLst>
              <a:ext uri="{FF2B5EF4-FFF2-40B4-BE49-F238E27FC236}">
                <a16:creationId xmlns:a16="http://schemas.microsoft.com/office/drawing/2014/main" id="{D032F78A-21EA-BB8D-9B7A-9D3DEA853455}"/>
              </a:ext>
            </a:extLst>
          </p:cNvPr>
          <p:cNvSpPr txBox="1"/>
          <p:nvPr/>
        </p:nvSpPr>
        <p:spPr>
          <a:xfrm>
            <a:off x="457200" y="5663595"/>
            <a:ext cx="8521147" cy="26091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2520"/>
              <a:buFont typeface="Noto Sans Symbols"/>
              <a:buNone/>
            </a:pPr>
            <a:r>
              <a:rPr lang="en-US" sz="1200" b="0" i="0" u="none" strike="noStrike" cap="none">
                <a:solidFill>
                  <a:schemeClr val="dk1"/>
                </a:solidFill>
                <a:latin typeface="Arial"/>
                <a:ea typeface="Arial"/>
                <a:cs typeface="Arial"/>
                <a:sym typeface="Arial"/>
              </a:rPr>
              <a:t>The survey will ask about your satisfaction with the training program you just completed as well as some basic demographic information. Your responses will help the Opioid Response Network improve the services they provide.</a:t>
            </a:r>
            <a:endParaRPr/>
          </a:p>
          <a:p>
            <a:pPr marL="0" marR="0" lvl="0" indent="0" algn="ctr" rtl="0">
              <a:lnSpc>
                <a:spcPct val="100000"/>
              </a:lnSpc>
              <a:spcBef>
                <a:spcPts val="0"/>
              </a:spcBef>
              <a:spcAft>
                <a:spcPts val="0"/>
              </a:spcAft>
              <a:buClr>
                <a:schemeClr val="accent2"/>
              </a:buClr>
              <a:buSzPts val="2520"/>
              <a:buFont typeface="Noto Sans Symbols"/>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2"/>
              </a:buClr>
              <a:buSzPts val="2520"/>
              <a:buFont typeface="Noto Sans Symbols"/>
              <a:buNone/>
            </a:pPr>
            <a:r>
              <a:rPr lang="en-US" sz="1200" b="0" i="0" u="none" strike="noStrike" cap="none">
                <a:solidFill>
                  <a:schemeClr val="dk1"/>
                </a:solidFill>
                <a:latin typeface="Arial"/>
                <a:ea typeface="Arial"/>
                <a:cs typeface="Arial"/>
                <a:sym typeface="Arial"/>
              </a:rPr>
              <a:t>Thank you in advance for completing this survey!</a:t>
            </a:r>
            <a:endParaRPr/>
          </a:p>
        </p:txBody>
      </p:sp>
      <p:sp>
        <p:nvSpPr>
          <p:cNvPr id="113" name="Google Shape;113;p29">
            <a:extLst>
              <a:ext uri="{FF2B5EF4-FFF2-40B4-BE49-F238E27FC236}">
                <a16:creationId xmlns:a16="http://schemas.microsoft.com/office/drawing/2014/main" id="{A0CE4358-AC9B-E442-C0A7-3EC8711FF721}"/>
              </a:ext>
            </a:extLst>
          </p:cNvPr>
          <p:cNvSpPr txBox="1"/>
          <p:nvPr/>
        </p:nvSpPr>
        <p:spPr>
          <a:xfrm>
            <a:off x="411225" y="4989981"/>
            <a:ext cx="8521200" cy="424800"/>
          </a:xfrm>
          <a:prstGeom prst="rect">
            <a:avLst/>
          </a:prstGeom>
          <a:noFill/>
          <a:ln>
            <a:noFill/>
          </a:ln>
        </p:spPr>
        <p:txBody>
          <a:bodyPr spcFirstLastPara="1" wrap="square" lIns="91425" tIns="45700" rIns="91425" bIns="45700" anchor="t" anchorCtr="0">
            <a:noAutofit/>
          </a:bodyPr>
          <a:lstStyle/>
          <a:p>
            <a:pPr lvl="0" algn="ctr">
              <a:buClr>
                <a:schemeClr val="accent2"/>
              </a:buClr>
              <a:buSzPts val="2520"/>
            </a:pPr>
            <a:r>
              <a:rPr lang="en-US" b="1"/>
              <a:t>Post-Event Survey URL: </a:t>
            </a:r>
            <a:r>
              <a:rPr lang="en-US">
                <a:hlinkClick r:id="rId3"/>
              </a:rPr>
              <a:t>https://lanitek.com/P?s=618630</a:t>
            </a:r>
            <a:endParaRPr dirty="0"/>
          </a:p>
        </p:txBody>
      </p:sp>
      <p:pic>
        <p:nvPicPr>
          <p:cNvPr id="4" name="Graphic 3">
            <a:extLst>
              <a:ext uri="{FF2B5EF4-FFF2-40B4-BE49-F238E27FC236}">
                <a16:creationId xmlns:a16="http://schemas.microsoft.com/office/drawing/2014/main" id="{045ED57A-0563-AFD2-202B-53333549E6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07155" y="2864917"/>
            <a:ext cx="1428750" cy="1428750"/>
          </a:xfrm>
          <a:prstGeom prst="rect">
            <a:avLst/>
          </a:prstGeom>
        </p:spPr>
      </p:pic>
    </p:spTree>
    <p:extLst>
      <p:ext uri="{BB962C8B-B14F-4D97-AF65-F5344CB8AC3E}">
        <p14:creationId xmlns:p14="http://schemas.microsoft.com/office/powerpoint/2010/main" val="1399526605"/>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165C7D"/>
      </a:dk2>
      <a:lt2>
        <a:srgbClr val="EEECE1"/>
      </a:lt2>
      <a:accent1>
        <a:srgbClr val="234264"/>
      </a:accent1>
      <a:accent2>
        <a:srgbClr val="A13F1D"/>
      </a:accent2>
      <a:accent3>
        <a:srgbClr val="34672C"/>
      </a:accent3>
      <a:accent4>
        <a:srgbClr val="C19421"/>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ternalShareFolder xmlns="574319f6-8ebc-42b2-994d-9b39429b10ea">false</ExternalShareFolder>
    <lcf76f155ced4ddcb4097134ff3c332f xmlns="574319f6-8ebc-42b2-994d-9b39429b10ea">
      <Terms xmlns="http://schemas.microsoft.com/office/infopath/2007/PartnerControls"/>
    </lcf76f155ced4ddcb4097134ff3c332f>
    <TaxCatchAll xmlns="d581307d-76b2-4494-b4aa-c6c1797903c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090E00909C03479F6A35BD1E0F521B" ma:contentTypeVersion="12" ma:contentTypeDescription="Create a new document." ma:contentTypeScope="" ma:versionID="2a4d6e2022f304e4c5edc3ff21edc070">
  <xsd:schema xmlns:xsd="http://www.w3.org/2001/XMLSchema" xmlns:xs="http://www.w3.org/2001/XMLSchema" xmlns:p="http://schemas.microsoft.com/office/2006/metadata/properties" xmlns:ns2="574319f6-8ebc-42b2-994d-9b39429b10ea" xmlns:ns3="d581307d-76b2-4494-b4aa-c6c1797903cf" targetNamespace="http://schemas.microsoft.com/office/2006/metadata/properties" ma:root="true" ma:fieldsID="2c43a1cf3d7c0e085164810b00750f0a" ns2:_="" ns3:_="">
    <xsd:import namespace="574319f6-8ebc-42b2-994d-9b39429b10ea"/>
    <xsd:import namespace="d581307d-76b2-4494-b4aa-c6c1797903c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ExternalShareFolder"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4319f6-8ebc-42b2-994d-9b39429b10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ExternalShareFolder" ma:index="12" nillable="true" ma:displayName="External Share Folder" ma:default="0" ma:format="Dropdown" ma:internalName="ExternalShareFolder">
      <xsd:simpleType>
        <xsd:restriction base="dms:Boolea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7aae3ed-a908-48ec-b04f-d98e74cf6307"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81307d-76b2-4494-b4aa-c6c1797903cf"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b5f7732-5e05-4bb2-8329-06f2c4cee33e}" ma:internalName="TaxCatchAll" ma:showField="CatchAllData" ma:web="d581307d-76b2-4494-b4aa-c6c1797903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DCBD02-95AB-4C8D-91C9-9FE5D02237FB}">
  <ds:schemaRefs>
    <ds:schemaRef ds:uri="http://purl.org/dc/elements/1.1/"/>
    <ds:schemaRef ds:uri="http://purl.org/dc/terms/"/>
    <ds:schemaRef ds:uri="http://schemas.openxmlformats.org/package/2006/metadata/core-properties"/>
    <ds:schemaRef ds:uri="574319f6-8ebc-42b2-994d-9b39429b10ea"/>
    <ds:schemaRef ds:uri="http://purl.org/dc/dcmitype/"/>
    <ds:schemaRef ds:uri="d581307d-76b2-4494-b4aa-c6c1797903cf"/>
    <ds:schemaRef ds:uri="http://schemas.microsoft.com/office/2006/documentManagement/types"/>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A31F2C1-2280-4392-BFAE-A72B9490E6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4319f6-8ebc-42b2-994d-9b39429b10ea"/>
    <ds:schemaRef ds:uri="d581307d-76b2-4494-b4aa-c6c1797903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C02A10-72B4-4614-9241-5D0023EB91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2740</TotalTime>
  <Words>1471</Words>
  <Application>Microsoft Office PowerPoint</Application>
  <PresentationFormat>On-screen Show (4:3)</PresentationFormat>
  <Paragraphs>138</Paragraphs>
  <Slides>23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Noto Sans Symbols</vt:lpstr>
      <vt:lpstr>Bahnschrift SemiLight</vt:lpstr>
      <vt:lpstr>Montserrat</vt:lpstr>
      <vt:lpstr>Calibri</vt:lpstr>
      <vt:lpstr>Source Sans Pro</vt:lpstr>
      <vt:lpstr>Arial</vt:lpstr>
      <vt:lpstr>Office Theme</vt:lpstr>
      <vt:lpstr>Opioid Response Network</vt:lpstr>
      <vt:lpstr>Working with communities.</vt:lpstr>
      <vt:lpstr>Working with communities.</vt:lpstr>
      <vt:lpstr>Contact the  Opioid Response Network</vt:lpstr>
      <vt:lpstr>Substance Abuse and Mental Health  Services Administration (SAMHSA)</vt:lpstr>
      <vt:lpstr>Approach: To build on existing efforts, enhance, refine and fill in gaps when needed while avoiding duplication and not  “recreating the wheel.” </vt:lpstr>
      <vt:lpstr>Overall Mission</vt:lpstr>
      <vt:lpstr>Disclosures</vt:lpstr>
      <vt:lpstr>ORN Evaluation Survey Link</vt:lpstr>
      <vt:lpstr>OBJECTIVES</vt:lpstr>
      <vt:lpstr>The Connection Between Trauma and SUDs</vt:lpstr>
      <vt:lpstr>Introduction: When the Horse Barks</vt:lpstr>
      <vt:lpstr>Trauma and Addiction: The Hidden Link</vt:lpstr>
      <vt:lpstr>Trauma and Addiction: The Hidden Link</vt:lpstr>
      <vt:lpstr>The Barking Horse Metaphor </vt:lpstr>
      <vt:lpstr>The Impact of Trauma </vt:lpstr>
      <vt:lpstr>Trauma Informed Care Principles</vt:lpstr>
      <vt:lpstr>Reframing and Clinical Responses</vt:lpstr>
      <vt:lpstr>Practical Strategies for Providers</vt:lpstr>
      <vt:lpstr>Listening for the Bark in Treatment</vt:lpstr>
      <vt:lpstr>Closing Reflection – When the Horse Barks</vt:lpstr>
      <vt:lpstr>References </vt:lpstr>
      <vt:lpstr>ORN Evaluation Survey Link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Response Network</dc:title>
  <dc:creator>Joy Alexander</dc:creator>
  <cp:lastModifiedBy>Karen Garrett</cp:lastModifiedBy>
  <cp:revision>37</cp:revision>
  <dcterms:created xsi:type="dcterms:W3CDTF">2018-03-29T21:30:21Z</dcterms:created>
  <dcterms:modified xsi:type="dcterms:W3CDTF">2026-03-18T19:07:08Z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0x01010011090E00909C03479F6A35BD1E0F521B</vt:lpwstr>
  </property>
  <property fmtid="{D5CDD505-2E9C-101B-9397-08002B2CF9AE}" pid="3" name="MediaServiceImageTags">
    <vt:lpwstr/>
  </property>
</Properties>
</file>